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71" r:id="rId6"/>
    <p:sldId id="362" r:id="rId7"/>
    <p:sldId id="363" r:id="rId8"/>
    <p:sldId id="364" r:id="rId9"/>
    <p:sldId id="365" r:id="rId10"/>
    <p:sldId id="366" r:id="rId11"/>
    <p:sldId id="367" r:id="rId12"/>
    <p:sldId id="368" r:id="rId13"/>
    <p:sldId id="369" r:id="rId14"/>
    <p:sldId id="370" r:id="rId15"/>
    <p:sldId id="371" r:id="rId16"/>
    <p:sldId id="372" r:id="rId17"/>
    <p:sldId id="373" r:id="rId18"/>
    <p:sldId id="374" r:id="rId19"/>
    <p:sldId id="375" r:id="rId20"/>
    <p:sldId id="376" r:id="rId21"/>
    <p:sldId id="377" r:id="rId22"/>
    <p:sldId id="378" r:id="rId23"/>
    <p:sldId id="379" r:id="rId24"/>
    <p:sldId id="380" r:id="rId25"/>
    <p:sldId id="381" r:id="rId26"/>
    <p:sldId id="382" r:id="rId27"/>
    <p:sldId id="383" r:id="rId28"/>
    <p:sldId id="384" r:id="rId29"/>
    <p:sldId id="385" r:id="rId30"/>
    <p:sldId id="386" r:id="rId31"/>
    <p:sldId id="387" r:id="rId32"/>
    <p:sldId id="388" r:id="rId33"/>
    <p:sldId id="389" r:id="rId34"/>
    <p:sldId id="390" r:id="rId35"/>
    <p:sldId id="391" r:id="rId36"/>
    <p:sldId id="392" r:id="rId37"/>
    <p:sldId id="393" r:id="rId38"/>
    <p:sldId id="394" r:id="rId39"/>
    <p:sldId id="395" r:id="rId40"/>
    <p:sldId id="396" r:id="rId41"/>
    <p:sldId id="397" r:id="rId42"/>
    <p:sldId id="398" r:id="rId43"/>
    <p:sldId id="399" r:id="rId44"/>
    <p:sldId id="400" r:id="rId45"/>
    <p:sldId id="401" r:id="rId46"/>
    <p:sldId id="402" r:id="rId47"/>
    <p:sldId id="403" r:id="rId48"/>
    <p:sldId id="404" r:id="rId49"/>
    <p:sldId id="405" r:id="rId50"/>
    <p:sldId id="406" r:id="rId51"/>
    <p:sldId id="407" r:id="rId52"/>
    <p:sldId id="408" r:id="rId53"/>
    <p:sldId id="409" r:id="rId54"/>
    <p:sldId id="410" r:id="rId55"/>
    <p:sldId id="411" r:id="rId56"/>
    <p:sldId id="412" r:id="rId57"/>
    <p:sldId id="413" r:id="rId58"/>
    <p:sldId id="414" r:id="rId59"/>
    <p:sldId id="415" r:id="rId60"/>
    <p:sldId id="416" r:id="rId61"/>
    <p:sldId id="417" r:id="rId62"/>
    <p:sldId id="418" r:id="rId63"/>
    <p:sldId id="419" r:id="rId64"/>
    <p:sldId id="422" r:id="rId65"/>
    <p:sldId id="423" r:id="rId66"/>
    <p:sldId id="424" r:id="rId67"/>
    <p:sldId id="426" r:id="rId68"/>
    <p:sldId id="427" r:id="rId69"/>
    <p:sldId id="428" r:id="rId70"/>
    <p:sldId id="429" r:id="rId71"/>
    <p:sldId id="430" r:id="rId72"/>
    <p:sldId id="431" r:id="rId73"/>
    <p:sldId id="432" r:id="rId74"/>
    <p:sldId id="433" r:id="rId75"/>
    <p:sldId id="270" r:id="rId76"/>
  </p:sldIdLst>
  <p:sldSz cx="12192000" cy="6858000"/>
  <p:notesSz cx="6858000" cy="9144000"/>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0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1" Type="http://schemas.openxmlformats.org/officeDocument/2006/relationships/tags" Target="tags/tag141.xml"/><Relationship Id="rId80" Type="http://schemas.openxmlformats.org/officeDocument/2006/relationships/commentAuthors" Target="commentAuthors.xml"/><Relationship Id="rId8" Type="http://schemas.openxmlformats.org/officeDocument/2006/relationships/slide" Target="slides/slide4.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tags" Target="../tags/tag102.xml"/><Relationship Id="rId5" Type="http://schemas.openxmlformats.org/officeDocument/2006/relationships/tags" Target="../tags/tag101.xml"/><Relationship Id="rId4" Type="http://schemas.microsoft.com/office/2007/relationships/hdphoto" Target="../media/image3.wdp"/><Relationship Id="rId3" Type="http://schemas.openxmlformats.org/officeDocument/2006/relationships/image" Target="../media/image2.jpeg"/><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custDataLst>
              <p:tags r:id="rId3"/>
            </p:custDataLst>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pic>
        <p:nvPicPr>
          <p:cNvPr id="7" name="图片 6" descr="Logocenter"/>
          <p:cNvPicPr>
            <a:picLocks noChangeAspect="1"/>
          </p:cNvPicPr>
          <p:nvPr userDrawn="1">
            <p:custDataLst>
              <p:tags r:id="rId7"/>
            </p:custDataLst>
          </p:nvPr>
        </p:nvPicPr>
        <p:blipFill>
          <a:blip r:embed="rId8"/>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custDataLst>
              <p:tags r:id="rId3"/>
            </p:custDataLst>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1851" y="1709739"/>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custDataLst>
              <p:tags r:id="rId3"/>
            </p:custDataLst>
          </p:nvPr>
        </p:nvSpPr>
        <p:spPr>
          <a:xfrm>
            <a:off x="838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custDataLst>
              <p:tags r:id="rId4"/>
            </p:custDataLst>
          </p:nvPr>
        </p:nvSpPr>
        <p:spPr>
          <a:xfrm>
            <a:off x="6172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custDataLst>
              <p:tags r:id="rId4"/>
            </p:custDataLst>
          </p:nvPr>
        </p:nvSpPr>
        <p:spPr>
          <a:xfrm>
            <a:off x="839789"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custDataLst>
              <p:tags r:id="rId6"/>
            </p:custDataLst>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custDataLst>
              <p:tags r:id="rId7"/>
            </p:custDataLst>
          </p:nvPr>
        </p:nvSpPr>
        <p:spPr/>
        <p:txBody>
          <a:bodyPr/>
          <a:lstStyle/>
          <a:p>
            <a:fld id="{ACA37975-6AF7-4301-9DC5-87C074AA59D1}" type="datetimeFigureOut">
              <a:rPr lang="zh-CN" altLang="en-US" smtClean="0"/>
            </a:fld>
            <a:endParaRPr lang="zh-CN" altLang="en-US"/>
          </a:p>
        </p:txBody>
      </p:sp>
      <p:sp>
        <p:nvSpPr>
          <p:cNvPr id="8" name="Footer Placeholder 7"/>
          <p:cNvSpPr>
            <a:spLocks noGrp="1"/>
          </p:cNvSpPr>
          <p:nvPr>
            <p:ph type="ftr" sz="quarter" idx="11"/>
            <p:custDataLst>
              <p:tags r:id="rId8"/>
            </p:custDataLst>
          </p:nvPr>
        </p:nvSpPr>
        <p:spPr/>
        <p:txBody>
          <a:bodyPr/>
          <a:lstStyle/>
          <a:p>
            <a:endParaRPr lang="zh-CN" altLang="en-US"/>
          </a:p>
        </p:txBody>
      </p:sp>
      <p:sp>
        <p:nvSpPr>
          <p:cNvPr id="9" name="Slide Number Placeholder 8"/>
          <p:cNvSpPr>
            <a:spLocks noGrp="1"/>
          </p:cNvSpPr>
          <p:nvPr>
            <p:ph type="sldNum" sz="quarter" idx="12"/>
            <p:custDataLst>
              <p:tags r:id="rId9"/>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custDataLst>
              <p:tags r:id="rId3"/>
            </p:custDataLst>
          </p:nvPr>
        </p:nvSpPr>
        <p:spPr/>
        <p:txBody>
          <a:bodyPr/>
          <a:lstStyle/>
          <a:p>
            <a:fld id="{ACA37975-6AF7-4301-9DC5-87C074AA59D1}" type="datetimeFigureOut">
              <a:rPr lang="zh-CN" altLang="en-US" smtClean="0"/>
            </a:fld>
            <a:endParaRPr lang="zh-CN" altLang="en-US"/>
          </a:p>
        </p:txBody>
      </p:sp>
      <p:sp>
        <p:nvSpPr>
          <p:cNvPr id="4" name="Footer Placeholder 3"/>
          <p:cNvSpPr>
            <a:spLocks noGrp="1"/>
          </p:cNvSpPr>
          <p:nvPr>
            <p:ph type="ftr" sz="quarter" idx="11"/>
            <p:custDataLst>
              <p:tags r:id="rId4"/>
            </p:custDataLst>
          </p:nvPr>
        </p:nvSpPr>
        <p:spPr/>
        <p:txBody>
          <a:bodyPr/>
          <a:lstStyle/>
          <a:p>
            <a:endParaRPr lang="zh-CN" altLang="en-US"/>
          </a:p>
        </p:txBody>
      </p:sp>
      <p:sp>
        <p:nvSpPr>
          <p:cNvPr id="5" name="Slide Number Placeholder 4"/>
          <p:cNvSpPr>
            <a:spLocks noGrp="1"/>
          </p:cNvSpPr>
          <p:nvPr>
            <p:ph type="sldNum" sz="quarter" idx="12"/>
            <p:custDataLst>
              <p:tags r:id="rId5"/>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2"/>
            </p:custDataLst>
          </p:nvPr>
        </p:nvSpPr>
        <p:spPr/>
        <p:txBody>
          <a:bodyPr/>
          <a:lstStyle/>
          <a:p>
            <a:fld id="{ACA37975-6AF7-4301-9DC5-87C074AA59D1}" type="datetimeFigureOut">
              <a:rPr lang="zh-CN" altLang="en-US" smtClean="0"/>
            </a:fld>
            <a:endParaRPr lang="zh-CN" altLang="en-US"/>
          </a:p>
        </p:txBody>
      </p:sp>
      <p:sp>
        <p:nvSpPr>
          <p:cNvPr id="3" name="Footer Placeholder 2"/>
          <p:cNvSpPr>
            <a:spLocks noGrp="1"/>
          </p:cNvSpPr>
          <p:nvPr>
            <p:ph type="ftr" sz="quarter" idx="11"/>
            <p:custDataLst>
              <p:tags r:id="rId3"/>
            </p:custDataLst>
          </p:nvPr>
        </p:nvSpPr>
        <p:spPr/>
        <p:txBody>
          <a:bodyPr/>
          <a:lstStyle/>
          <a:p>
            <a:endParaRPr lang="zh-CN" altLang="en-US"/>
          </a:p>
        </p:txBody>
      </p:sp>
      <p:sp>
        <p:nvSpPr>
          <p:cNvPr id="4" name="Slide Number Placeholder 3"/>
          <p:cNvSpPr>
            <a:spLocks noGrp="1"/>
          </p:cNvSpPr>
          <p:nvPr>
            <p:ph type="sldNum" sz="quarter" idx="12"/>
            <p:custDataLst>
              <p:tags r:id="rId4"/>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cstate="screen">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986972"/>
            <a:ext cx="12192000" cy="5708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i="0" dirty="0">
              <a:latin typeface="inpin heiti" charset="-122"/>
              <a:ea typeface="inpin heiti" charset="-122"/>
            </a:endParaRPr>
          </a:p>
        </p:txBody>
      </p:sp>
      <p:pic>
        <p:nvPicPr>
          <p:cNvPr id="2" name="图片 1" descr="Logocenter"/>
          <p:cNvPicPr>
            <a:picLocks noChangeAspect="1"/>
          </p:cNvPicPr>
          <p:nvPr userDrawn="1">
            <p:custDataLst>
              <p:tags r:id="rId6"/>
            </p:custDataLst>
          </p:nvPr>
        </p:nvPicPr>
        <p:blipFill>
          <a:blip r:embed="rId7"/>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2"/>
            </p:custDataLst>
          </p:nvPr>
        </p:nvSpPr>
        <p:spPr>
          <a:xfrm>
            <a:off x="8724900" y="365125"/>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a:xfrm>
            <a:off x="838200" y="365125"/>
            <a:ext cx="7734300" cy="581183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2" Type="http://schemas.openxmlformats.org/officeDocument/2006/relationships/theme" Target="../theme/theme2.xml"/><Relationship Id="rId31" Type="http://schemas.openxmlformats.org/officeDocument/2006/relationships/image" Target="../media/image1.png"/><Relationship Id="rId30" Type="http://schemas.openxmlformats.org/officeDocument/2006/relationships/tags" Target="../tags/tag124.xml"/><Relationship Id="rId3" Type="http://schemas.openxmlformats.org/officeDocument/2006/relationships/slideLayout" Target="../slideLayouts/slideLayout14.xml"/><Relationship Id="rId29" Type="http://schemas.openxmlformats.org/officeDocument/2006/relationships/tags" Target="../tags/tag123.xml"/><Relationship Id="rId28" Type="http://schemas.openxmlformats.org/officeDocument/2006/relationships/tags" Target="../tags/tag122.xml"/><Relationship Id="rId27" Type="http://schemas.openxmlformats.org/officeDocument/2006/relationships/tags" Target="../tags/tag12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2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26"/>
            </p:custDataLst>
          </p:nvPr>
        </p:nvSpPr>
        <p:spPr>
          <a:xfrm>
            <a:off x="838200" y="1825625"/>
            <a:ext cx="10515600" cy="4351339"/>
          </a:xfrm>
          <a:prstGeom prst="rect">
            <a:avLst/>
          </a:prstGeom>
        </p:spPr>
        <p:txBody>
          <a:bodyPr vert="horz" lIns="91440" tIns="45720" rIns="91440" bIns="45720" rtlCol="0">
            <a:normAutofit/>
          </a:bodyPr>
          <a:lstStyle/>
          <a:p>
            <a:pPr lvl="0"/>
            <a:r>
              <a:rPr lang="zh-CN" altLang="en-US" dirty="0" smtClean="0"/>
              <a:t>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custDataLst>
              <p:tags r:id="rId27"/>
            </p:custDataLst>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inpin heiti" charset="-122"/>
                <a:ea typeface="inpin heiti" charset="-122"/>
              </a:defRPr>
            </a:lvl1pPr>
          </a:lstStyle>
          <a:p>
            <a:fld id="{ACA37975-6AF7-4301-9DC5-87C074AA59D1}" type="datetimeFigureOut">
              <a:rPr lang="zh-CN" altLang="en-US" smtClean="0"/>
            </a:fld>
            <a:endParaRPr lang="zh-CN" altLang="en-US" dirty="0"/>
          </a:p>
        </p:txBody>
      </p:sp>
      <p:sp>
        <p:nvSpPr>
          <p:cNvPr id="5" name="Footer Placeholder 4"/>
          <p:cNvSpPr>
            <a:spLocks noGrp="1"/>
          </p:cNvSpPr>
          <p:nvPr>
            <p:ph type="ftr" sz="quarter" idx="3"/>
            <p:custDataLst>
              <p:tags r:id="rId28"/>
            </p:custDataLst>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inpin heiti" charset="-122"/>
                <a:ea typeface="inpin heiti" charset="-122"/>
              </a:defRPr>
            </a:lvl1pPr>
          </a:lstStyle>
          <a:p>
            <a:endParaRPr lang="zh-CN" altLang="en-US" dirty="0"/>
          </a:p>
        </p:txBody>
      </p:sp>
      <p:sp>
        <p:nvSpPr>
          <p:cNvPr id="6" name="Slide Number Placeholder 5"/>
          <p:cNvSpPr>
            <a:spLocks noGrp="1"/>
          </p:cNvSpPr>
          <p:nvPr>
            <p:ph type="sldNum" sz="quarter" idx="4"/>
            <p:custDataLst>
              <p:tags r:id="rId29"/>
            </p:custDataLst>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inpin heiti" charset="-122"/>
                <a:ea typeface="inpin heiti" charset="-122"/>
              </a:defRPr>
            </a:lvl1pPr>
          </a:lstStyle>
          <a:p>
            <a:fld id="{D27987A4-0198-42B4-AAAE-EDBADA4485AB}" type="slidenum">
              <a:rPr lang="zh-CN" altLang="en-US" smtClean="0"/>
            </a:fld>
            <a:endParaRPr lang="zh-CN" altLang="en-US" dirty="0"/>
          </a:p>
        </p:txBody>
      </p:sp>
      <p:pic>
        <p:nvPicPr>
          <p:cNvPr id="7" name="图片 6" descr="Logocenter"/>
          <p:cNvPicPr>
            <a:picLocks noChangeAspect="1"/>
          </p:cNvPicPr>
          <p:nvPr userDrawn="1">
            <p:custDataLst>
              <p:tags r:id="rId30"/>
            </p:custDataLst>
          </p:nvPr>
        </p:nvPicPr>
        <p:blipFill>
          <a:blip r:embed="rId31"/>
          <a:stretch>
            <a:fillRect/>
          </a:stretch>
        </p:blipFill>
        <p:spPr>
          <a:xfrm>
            <a:off x="9795087" y="134620"/>
            <a:ext cx="2229273" cy="75692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xStyles>
    <p:titleStyle>
      <a:lvl1pPr algn="l" defTabSz="914400" rtl="0" eaLnBrk="1" latinLnBrk="0" hangingPunct="1">
        <a:lnSpc>
          <a:spcPct val="90000"/>
        </a:lnSpc>
        <a:spcBef>
          <a:spcPct val="0"/>
        </a:spcBef>
        <a:buNone/>
        <a:defRPr sz="4400" b="0" i="0" kern="1200">
          <a:solidFill>
            <a:schemeClr val="tx1"/>
          </a:solidFill>
          <a:latin typeface="inpin heiti" charset="-122"/>
          <a:ea typeface="inpin heiti"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inpin heiti" charset="-122"/>
          <a:ea typeface="inpin heiti"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inpin heiti" charset="-122"/>
          <a:ea typeface="inpin heiti"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npin heiti" charset="-122"/>
          <a:ea typeface="inpin heiti"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microsoft.com/office/2007/relationships/hdphoto" Target="../media/image3.wdp"/><Relationship Id="rId24" Type="http://schemas.openxmlformats.org/officeDocument/2006/relationships/notesSlide" Target="../notesSlides/notesSlide1.xml"/><Relationship Id="rId23" Type="http://schemas.openxmlformats.org/officeDocument/2006/relationships/slideLayout" Target="../slideLayouts/slideLayout18.xml"/><Relationship Id="rId22" Type="http://schemas.openxmlformats.org/officeDocument/2006/relationships/tags" Target="../tags/tag140.xml"/><Relationship Id="rId21" Type="http://schemas.openxmlformats.org/officeDocument/2006/relationships/image" Target="../media/image1.png"/><Relationship Id="rId20" Type="http://schemas.openxmlformats.org/officeDocument/2006/relationships/tags" Target="../tags/tag139.xml"/><Relationship Id="rId2" Type="http://schemas.openxmlformats.org/officeDocument/2006/relationships/image" Target="../media/image2.jpeg"/><Relationship Id="rId19" Type="http://schemas.openxmlformats.org/officeDocument/2006/relationships/image" Target="../media/image4.png"/><Relationship Id="rId18" Type="http://schemas.openxmlformats.org/officeDocument/2006/relationships/tags" Target="../tags/tag138.xml"/><Relationship Id="rId17" Type="http://schemas.microsoft.com/office/2007/relationships/media" Target="../media/audio1.wav"/><Relationship Id="rId16" Type="http://schemas.openxmlformats.org/officeDocument/2006/relationships/audio" Target="../media/audio1.wav"/><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9.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9.xml"/><Relationship Id="rId2" Type="http://schemas.openxmlformats.org/officeDocument/2006/relationships/image" Target="../media/image12.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9.xml"/><Relationship Id="rId2" Type="http://schemas.openxmlformats.org/officeDocument/2006/relationships/image" Target="../media/image14.pn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9.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9.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9.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9.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9.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9.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9.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9.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9.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9.xml"/><Relationship Id="rId2" Type="http://schemas.openxmlformats.org/officeDocument/2006/relationships/image" Target="../media/image25.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9.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9.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9.xml"/><Relationship Id="rId1" Type="http://schemas.openxmlformats.org/officeDocument/2006/relationships/image" Target="../media/image26.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9.xml"/><Relationship Id="rId2" Type="http://schemas.openxmlformats.org/officeDocument/2006/relationships/image" Target="../media/image28.png"/><Relationship Id="rId1"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9.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9.xml"/><Relationship Id="rId2" Type="http://schemas.openxmlformats.org/officeDocument/2006/relationships/image" Target="../media/image31.png"/><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9.xml"/><Relationship Id="rId1" Type="http://schemas.openxmlformats.org/officeDocument/2006/relationships/image" Target="../media/image32.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9.xml"/><Relationship Id="rId2" Type="http://schemas.openxmlformats.org/officeDocument/2006/relationships/image" Target="../media/image34.png"/><Relationship Id="rId1" Type="http://schemas.openxmlformats.org/officeDocument/2006/relationships/image" Target="../media/image33.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9.xml"/><Relationship Id="rId2" Type="http://schemas.openxmlformats.org/officeDocument/2006/relationships/image" Target="../media/image36.png"/><Relationship Id="rId1"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9.xml"/><Relationship Id="rId1"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9.xml"/><Relationship Id="rId1"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9.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9.xml"/><Relationship Id="rId1"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9.xml"/><Relationship Id="rId1"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9.xml"/><Relationship Id="rId1"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9.xml"/><Relationship Id="rId1"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9.xml"/><Relationship Id="rId1" Type="http://schemas.openxmlformats.org/officeDocument/2006/relationships/image" Target="../media/image4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9.xml"/><Relationship Id="rId1" Type="http://schemas.openxmlformats.org/officeDocument/2006/relationships/image" Target="../media/image42.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19.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9.xml"/><Relationship Id="rId2" Type="http://schemas.openxmlformats.org/officeDocument/2006/relationships/image" Target="../media/image47.png"/><Relationship Id="rId1" Type="http://schemas.openxmlformats.org/officeDocument/2006/relationships/image" Target="../media/image46.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19.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9.xml"/><Relationship Id="rId1"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9.xml"/><Relationship Id="rId2" Type="http://schemas.openxmlformats.org/officeDocument/2006/relationships/image" Target="../media/image53.png"/><Relationship Id="rId1" Type="http://schemas.openxmlformats.org/officeDocument/2006/relationships/image" Target="../media/image52.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19.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19.xml"/><Relationship Id="rId2" Type="http://schemas.openxmlformats.org/officeDocument/2006/relationships/image" Target="../media/image58.png"/><Relationship Id="rId1" Type="http://schemas.openxmlformats.org/officeDocument/2006/relationships/image" Target="../media/image57.png"/></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19.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9.xml"/><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9.xml"/><Relationship Id="rId2" Type="http://schemas.openxmlformats.org/officeDocument/2006/relationships/image" Target="../media/image63.png"/><Relationship Id="rId1" Type="http://schemas.openxmlformats.org/officeDocument/2006/relationships/image" Target="../media/image62.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9.xml"/><Relationship Id="rId1" Type="http://schemas.openxmlformats.org/officeDocument/2006/relationships/image" Target="../media/image64.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9.xml"/><Relationship Id="rId1" Type="http://schemas.openxmlformats.org/officeDocument/2006/relationships/image" Target="../media/image65.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9.xml"/><Relationship Id="rId1" Type="http://schemas.openxmlformats.org/officeDocument/2006/relationships/image" Target="../media/image66.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9.xml"/><Relationship Id="rId1" Type="http://schemas.openxmlformats.org/officeDocument/2006/relationships/image" Target="../media/image6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9.xml"/><Relationship Id="rId1" Type="http://schemas.openxmlformats.org/officeDocument/2006/relationships/image" Target="../media/image68.png"/></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9.xml"/><Relationship Id="rId2" Type="http://schemas.openxmlformats.org/officeDocument/2006/relationships/image" Target="../media/image70.png"/><Relationship Id="rId1" Type="http://schemas.openxmlformats.org/officeDocument/2006/relationships/image" Target="../media/image69.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19.xml"/><Relationship Id="rId2" Type="http://schemas.openxmlformats.org/officeDocument/2006/relationships/image" Target="../media/image72.png"/><Relationship Id="rId1" Type="http://schemas.openxmlformats.org/officeDocument/2006/relationships/image" Target="../media/image71.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19.xml"/><Relationship Id="rId2" Type="http://schemas.openxmlformats.org/officeDocument/2006/relationships/image" Target="../media/image74.png"/><Relationship Id="rId1" Type="http://schemas.openxmlformats.org/officeDocument/2006/relationships/image" Target="../media/image7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9.xml"/><Relationship Id="rId1" Type="http://schemas.openxmlformats.org/officeDocument/2006/relationships/image" Target="../media/image75.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9.xml"/><Relationship Id="rId1" Type="http://schemas.openxmlformats.org/officeDocument/2006/relationships/image" Target="../media/image76.png"/></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18.xml"/><Relationship Id="rId3" Type="http://schemas.openxmlformats.org/officeDocument/2006/relationships/image" Target="../media/image1.png"/><Relationship Id="rId2" Type="http://schemas.microsoft.com/office/2007/relationships/hdphoto" Target="../media/image3.wdp"/><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9.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839476" y="2438538"/>
            <a:ext cx="767304" cy="767304"/>
            <a:chOff x="2175776" y="1517788"/>
            <a:chExt cx="767304" cy="767304"/>
          </a:xfrm>
        </p:grpSpPr>
        <p:sp>
          <p:nvSpPr>
            <p:cNvPr id="4" name="椭圆 3"/>
            <p:cNvSpPr/>
            <p:nvPr>
              <p:custDataLst>
                <p:tags r:id="rId4"/>
              </p:custDataLst>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5" name="文本框 4"/>
            <p:cNvSpPr txBox="1"/>
            <p:nvPr>
              <p:custDataLst>
                <p:tags r:id="rId5"/>
              </p:custDataLst>
            </p:nvPr>
          </p:nvSpPr>
          <p:spPr>
            <a:xfrm>
              <a:off x="2244815" y="1594633"/>
              <a:ext cx="441226" cy="583565"/>
            </a:xfrm>
            <a:prstGeom prst="rect">
              <a:avLst/>
            </a:prstGeom>
            <a:noFill/>
          </p:spPr>
          <p:txBody>
            <a:bodyPr wrap="square" rtlCol="0">
              <a:spAutoFit/>
            </a:bodyPr>
            <a:lstStyle/>
            <a:p>
              <a:r>
                <a:rPr lang="zh-CN" altLang="en-US" sz="3200" dirty="0">
                  <a:solidFill>
                    <a:srgbClr val="23158B"/>
                  </a:solidFill>
                  <a:latin typeface="inpin heiti" charset="-122"/>
                  <a:ea typeface="inpin heiti" charset="-122"/>
                </a:rPr>
                <a:t>智</a:t>
              </a:r>
              <a:endParaRPr lang="zh-CN" altLang="en-US" sz="3200" dirty="0">
                <a:solidFill>
                  <a:srgbClr val="23158B"/>
                </a:solidFill>
                <a:latin typeface="inpin heiti" charset="-122"/>
                <a:ea typeface="inpin heiti" charset="-122"/>
              </a:endParaRPr>
            </a:p>
          </p:txBody>
        </p:sp>
      </p:grpSp>
      <p:grpSp>
        <p:nvGrpSpPr>
          <p:cNvPr id="23" name="组合 22"/>
          <p:cNvGrpSpPr/>
          <p:nvPr/>
        </p:nvGrpSpPr>
        <p:grpSpPr>
          <a:xfrm>
            <a:off x="4720431" y="2438538"/>
            <a:ext cx="767304" cy="767304"/>
            <a:chOff x="3089954" y="1517788"/>
            <a:chExt cx="767304" cy="767304"/>
          </a:xfrm>
        </p:grpSpPr>
        <p:sp>
          <p:nvSpPr>
            <p:cNvPr id="7" name="椭圆 6"/>
            <p:cNvSpPr/>
            <p:nvPr>
              <p:custDataLst>
                <p:tags r:id="rId6"/>
              </p:custDataLst>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8" name="文本框 7"/>
            <p:cNvSpPr txBox="1"/>
            <p:nvPr>
              <p:custDataLst>
                <p:tags r:id="rId7"/>
              </p:custDataLst>
            </p:nvPr>
          </p:nvSpPr>
          <p:spPr>
            <a:xfrm>
              <a:off x="3158993" y="1594633"/>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能</a:t>
              </a:r>
              <a:endParaRPr lang="zh-CN" altLang="en-US" sz="3200" dirty="0">
                <a:solidFill>
                  <a:srgbClr val="23158B"/>
                </a:solidFill>
                <a:latin typeface="inpin heiti" charset="-122"/>
                <a:ea typeface="inpin heiti" charset="-122"/>
              </a:endParaRPr>
            </a:p>
          </p:txBody>
        </p:sp>
      </p:grpSp>
      <p:grpSp>
        <p:nvGrpSpPr>
          <p:cNvPr id="24" name="组合 23"/>
          <p:cNvGrpSpPr/>
          <p:nvPr/>
        </p:nvGrpSpPr>
        <p:grpSpPr>
          <a:xfrm>
            <a:off x="5601386" y="2438538"/>
            <a:ext cx="767304" cy="767304"/>
            <a:chOff x="3958877" y="1517788"/>
            <a:chExt cx="767304" cy="767304"/>
          </a:xfrm>
        </p:grpSpPr>
        <p:sp>
          <p:nvSpPr>
            <p:cNvPr id="10" name="椭圆 9"/>
            <p:cNvSpPr/>
            <p:nvPr>
              <p:custDataLst>
                <p:tags r:id="rId8"/>
              </p:custDataLst>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1" name="文本框 10"/>
            <p:cNvSpPr txBox="1"/>
            <p:nvPr>
              <p:custDataLst>
                <p:tags r:id="rId9"/>
              </p:custDataLst>
            </p:nvPr>
          </p:nvSpPr>
          <p:spPr>
            <a:xfrm>
              <a:off x="4058416"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制</a:t>
              </a:r>
              <a:endParaRPr lang="zh-CN" altLang="en-US" sz="3200" dirty="0">
                <a:solidFill>
                  <a:srgbClr val="23158B"/>
                </a:solidFill>
                <a:latin typeface="inpin heiti" charset="-122"/>
                <a:ea typeface="inpin heiti" charset="-122"/>
              </a:endParaRPr>
            </a:p>
          </p:txBody>
        </p:sp>
      </p:grpSp>
      <p:grpSp>
        <p:nvGrpSpPr>
          <p:cNvPr id="25" name="组合 24"/>
          <p:cNvGrpSpPr/>
          <p:nvPr/>
        </p:nvGrpSpPr>
        <p:grpSpPr>
          <a:xfrm>
            <a:off x="6482341" y="2438538"/>
            <a:ext cx="767304" cy="767304"/>
            <a:chOff x="4833659" y="1517788"/>
            <a:chExt cx="767304" cy="767304"/>
          </a:xfrm>
        </p:grpSpPr>
        <p:sp>
          <p:nvSpPr>
            <p:cNvPr id="13" name="椭圆 12"/>
            <p:cNvSpPr/>
            <p:nvPr>
              <p:custDataLst>
                <p:tags r:id="rId10"/>
              </p:custDataLst>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4" name="文本框 13"/>
            <p:cNvSpPr txBox="1"/>
            <p:nvPr>
              <p:custDataLst>
                <p:tags r:id="rId11"/>
              </p:custDataLst>
            </p:nvPr>
          </p:nvSpPr>
          <p:spPr>
            <a:xfrm>
              <a:off x="4933198"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造</a:t>
              </a:r>
              <a:endParaRPr lang="zh-CN" altLang="en-US" sz="3200" dirty="0">
                <a:solidFill>
                  <a:srgbClr val="23158B"/>
                </a:solidFill>
                <a:latin typeface="inpin heiti" charset="-122"/>
                <a:ea typeface="inpin heiti" charset="-122"/>
              </a:endParaRPr>
            </a:p>
          </p:txBody>
        </p:sp>
      </p:grpSp>
      <p:grpSp>
        <p:nvGrpSpPr>
          <p:cNvPr id="26" name="组合 25"/>
          <p:cNvGrpSpPr/>
          <p:nvPr/>
        </p:nvGrpSpPr>
        <p:grpSpPr>
          <a:xfrm>
            <a:off x="7363296" y="2438538"/>
            <a:ext cx="767304" cy="767304"/>
            <a:chOff x="5666375" y="1517788"/>
            <a:chExt cx="767304" cy="767304"/>
          </a:xfrm>
        </p:grpSpPr>
        <p:sp>
          <p:nvSpPr>
            <p:cNvPr id="16" name="椭圆 15"/>
            <p:cNvSpPr/>
            <p:nvPr>
              <p:custDataLst>
                <p:tags r:id="rId12"/>
              </p:custDataLst>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7" name="文本框 16"/>
            <p:cNvSpPr txBox="1"/>
            <p:nvPr>
              <p:custDataLst>
                <p:tags r:id="rId13"/>
              </p:custDataLst>
            </p:nvPr>
          </p:nvSpPr>
          <p:spPr>
            <a:xfrm>
              <a:off x="5765914"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技</a:t>
              </a:r>
              <a:endParaRPr lang="zh-CN" altLang="en-US" sz="3200" dirty="0">
                <a:solidFill>
                  <a:srgbClr val="23158B"/>
                </a:solidFill>
                <a:latin typeface="inpin heiti" charset="-122"/>
                <a:ea typeface="inpin heiti" charset="-122"/>
              </a:endParaRPr>
            </a:p>
          </p:txBody>
        </p:sp>
      </p:grpSp>
      <p:grpSp>
        <p:nvGrpSpPr>
          <p:cNvPr id="27" name="组合 26"/>
          <p:cNvGrpSpPr/>
          <p:nvPr/>
        </p:nvGrpSpPr>
        <p:grpSpPr>
          <a:xfrm>
            <a:off x="8244253" y="2438538"/>
            <a:ext cx="767304" cy="767304"/>
            <a:chOff x="6580553" y="1517788"/>
            <a:chExt cx="767304" cy="767304"/>
          </a:xfrm>
        </p:grpSpPr>
        <p:sp>
          <p:nvSpPr>
            <p:cNvPr id="19" name="椭圆 18"/>
            <p:cNvSpPr/>
            <p:nvPr>
              <p:custDataLst>
                <p:tags r:id="rId14"/>
              </p:custDataLst>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20" name="文本框 19"/>
            <p:cNvSpPr txBox="1"/>
            <p:nvPr>
              <p:custDataLst>
                <p:tags r:id="rId15"/>
              </p:custDataLst>
            </p:nvPr>
          </p:nvSpPr>
          <p:spPr>
            <a:xfrm>
              <a:off x="6680092"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术</a:t>
              </a:r>
              <a:endParaRPr lang="zh-CN" altLang="en-US" sz="3200" dirty="0">
                <a:solidFill>
                  <a:srgbClr val="23158B"/>
                </a:solidFill>
                <a:latin typeface="inpin heiti" charset="-122"/>
                <a:ea typeface="inpin heiti" charset="-122"/>
              </a:endParaRPr>
            </a:p>
          </p:txBody>
        </p:sp>
      </p:grpSp>
      <p:pic>
        <p:nvPicPr>
          <p:cNvPr id="6" name="轻松欢乐节奏感动进取电子音乐.wav">
            <a:hlinkClick r:id="" action="ppaction://media"/>
          </p:cNvPr>
          <p:cNvPicPr>
            <a:picLocks noChangeAspect="1"/>
          </p:cNvPicPr>
          <p:nvPr>
            <a:audioFile r:link="rId16"/>
            <p:extLst>
              <p:ext uri="{DAA4B4D4-6D71-4841-9C94-3DE7FCFB9230}">
                <p14:media xmlns:p14="http://schemas.microsoft.com/office/powerpoint/2010/main" r:embed="rId17"/>
              </p:ext>
            </p:extLst>
            <p:custDataLst>
              <p:tags r:id="rId18"/>
            </p:custDataLst>
          </p:nvPr>
        </p:nvPicPr>
        <p:blipFill>
          <a:blip r:embed="rId19"/>
          <a:stretch>
            <a:fillRect/>
          </a:stretch>
        </p:blipFill>
        <p:spPr>
          <a:xfrm>
            <a:off x="1117600" y="-1625600"/>
            <a:ext cx="812800" cy="812800"/>
          </a:xfrm>
          <a:prstGeom prst="rect">
            <a:avLst/>
          </a:prstGeom>
        </p:spPr>
      </p:pic>
      <p:pic>
        <p:nvPicPr>
          <p:cNvPr id="3" name="图片 2" descr="Logocenter"/>
          <p:cNvPicPr>
            <a:picLocks noChangeAspect="1"/>
          </p:cNvPicPr>
          <p:nvPr>
            <p:custDataLst>
              <p:tags r:id="rId20"/>
            </p:custDataLst>
          </p:nvPr>
        </p:nvPicPr>
        <p:blipFill>
          <a:blip r:embed="rId21"/>
          <a:stretch>
            <a:fillRect/>
          </a:stretch>
        </p:blipFill>
        <p:spPr>
          <a:xfrm>
            <a:off x="10107295" y="457835"/>
            <a:ext cx="1671955" cy="567690"/>
          </a:xfrm>
          <a:prstGeom prst="rect">
            <a:avLst/>
          </a:prstGeom>
        </p:spPr>
      </p:pic>
      <p:sp>
        <p:nvSpPr>
          <p:cNvPr id="12" name="文本框 11"/>
          <p:cNvSpPr txBox="1"/>
          <p:nvPr/>
        </p:nvSpPr>
        <p:spPr>
          <a:xfrm>
            <a:off x="3601085" y="3809365"/>
            <a:ext cx="6160135" cy="757555"/>
          </a:xfrm>
          <a:prstGeom prst="rect">
            <a:avLst/>
          </a:prstGeom>
          <a:noFill/>
        </p:spPr>
        <p:txBody>
          <a:bodyPr wrap="square" rtlCol="0">
            <a:noAutofit/>
          </a:bodyPr>
          <a:p>
            <a:pPr algn="ctr"/>
            <a:r>
              <a:rPr sz="2800" dirty="0" smtClean="0">
                <a:solidFill>
                  <a:schemeClr val="bg1"/>
                </a:solidFill>
                <a:latin typeface="inpin heiti" charset="-122"/>
                <a:ea typeface="inpin heiti" charset="-122"/>
              </a:rPr>
              <a:t>项目</a:t>
            </a:r>
            <a:r>
              <a:rPr lang="en-US" sz="2800" dirty="0" smtClean="0">
                <a:solidFill>
                  <a:schemeClr val="bg1"/>
                </a:solidFill>
                <a:latin typeface="inpin heiti" charset="-122"/>
                <a:ea typeface="inpin heiti" charset="-122"/>
              </a:rPr>
              <a:t>5</a:t>
            </a:r>
            <a:r>
              <a:rPr sz="2800" dirty="0" smtClean="0">
                <a:solidFill>
                  <a:schemeClr val="bg1"/>
                </a:solidFill>
                <a:latin typeface="inpin heiti" charset="-122"/>
                <a:ea typeface="inpin heiti" charset="-122"/>
              </a:rPr>
              <a:t> 自动化生产线调试</a:t>
            </a:r>
            <a:endParaRPr sz="2800" dirty="0" smtClean="0">
              <a:solidFill>
                <a:schemeClr val="bg1"/>
              </a:solidFill>
              <a:latin typeface="inpin heiti" charset="-122"/>
              <a:ea typeface="inpin heiti"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14:presetBounceEnd="53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3000">
                                          <p:cBhvr additive="base">
                                            <p:cTn id="15"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3000">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14:bounceEnd="53000">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3000">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14:bounceEnd="53000">
                                          <p:cBhvr additive="base">
                                            <p:cTn id="23"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3000">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14:bounceEnd="53000">
                                          <p:cBhvr additive="base">
                                            <p:cTn id="27"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53000">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14:bounceEnd="53000">
                                          <p:cBhvr additive="base">
                                            <p:cTn id="31"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53000">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14:bounceEnd="53000">
                                          <p:cBhvr additive="base">
                                            <p:cTn id="35"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ppt_x"/>
                                              </p:val>
                                            </p:tav>
                                            <p:tav tm="100000">
                                              <p:val>
                                                <p:strVal val="#ppt_x"/>
                                              </p:val>
                                            </p:tav>
                                          </p:tavLst>
                                        </p:anim>
                                        <p:anim calcmode="lin" valueType="num">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750" fill="hold"/>
                                            <p:tgtEl>
                                              <p:spTgt spid="24"/>
                                            </p:tgtEl>
                                            <p:attrNameLst>
                                              <p:attrName>ppt_x</p:attrName>
                                            </p:attrNameLst>
                                          </p:cBhvr>
                                          <p:tavLst>
                                            <p:tav tm="0">
                                              <p:val>
                                                <p:strVal val="#ppt_x"/>
                                              </p:val>
                                            </p:tav>
                                            <p:tav tm="100000">
                                              <p:val>
                                                <p:strVal val="#ppt_x"/>
                                              </p:val>
                                            </p:tav>
                                          </p:tavLst>
                                        </p:anim>
                                        <p:anim calcmode="lin" valueType="num">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750" fill="hold"/>
                                            <p:tgtEl>
                                              <p:spTgt spid="25"/>
                                            </p:tgtEl>
                                            <p:attrNameLst>
                                              <p:attrName>ppt_x</p:attrName>
                                            </p:attrNameLst>
                                          </p:cBhvr>
                                          <p:tavLst>
                                            <p:tav tm="0">
                                              <p:val>
                                                <p:strVal val="#ppt_x"/>
                                              </p:val>
                                            </p:tav>
                                            <p:tav tm="100000">
                                              <p:val>
                                                <p:strVal val="#ppt_x"/>
                                              </p:val>
                                            </p:tav>
                                          </p:tavLst>
                                        </p:anim>
                                        <p:anim calcmode="lin" valueType="num">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750" fill="hold"/>
                                            <p:tgtEl>
                                              <p:spTgt spid="26"/>
                                            </p:tgtEl>
                                            <p:attrNameLst>
                                              <p:attrName>ppt_x</p:attrName>
                                            </p:attrNameLst>
                                          </p:cBhvr>
                                          <p:tavLst>
                                            <p:tav tm="0">
                                              <p:val>
                                                <p:strVal val="#ppt_x"/>
                                              </p:val>
                                            </p:tav>
                                            <p:tav tm="100000">
                                              <p:val>
                                                <p:strVal val="#ppt_x"/>
                                              </p:val>
                                            </p:tav>
                                          </p:tavLst>
                                        </p:anim>
                                        <p:anim calcmode="lin" valueType="num">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750" fill="hold"/>
                                            <p:tgtEl>
                                              <p:spTgt spid="27"/>
                                            </p:tgtEl>
                                            <p:attrNameLst>
                                              <p:attrName>ppt_x</p:attrName>
                                            </p:attrNameLst>
                                          </p:cBhvr>
                                          <p:tavLst>
                                            <p:tav tm="0">
                                              <p:val>
                                                <p:strVal val="#ppt_x"/>
                                              </p:val>
                                            </p:tav>
                                            <p:tav tm="100000">
                                              <p:val>
                                                <p:strVal val="#ppt_x"/>
                                              </p:val>
                                            </p:tav>
                                          </p:tavLst>
                                        </p:anim>
                                        <p:anim calcmode="lin" valueType="num">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824230" y="1532890"/>
            <a:ext cx="10773410" cy="4918075"/>
          </a:xfrm>
          <a:prstGeom prst="rect">
            <a:avLst/>
          </a:prstGeom>
          <a:noFill/>
          <a:ln w="9525">
            <a:noFill/>
          </a:ln>
        </p:spPr>
        <p:txBody>
          <a:bodyPr wrap="square" rtlCol="0" anchor="t">
            <a:noAutofit/>
          </a:bodyPr>
          <a:p>
            <a:pPr indent="0" algn="l"/>
            <a:r>
              <a:rPr sz="2400">
                <a:latin typeface="宋体" panose="02010600030101010101" pitchFamily="2" charset="-122"/>
                <a:ea typeface="宋体" panose="02010600030101010101" pitchFamily="2" charset="-122"/>
                <a:cs typeface="宋体" panose="02010600030101010101" pitchFamily="2" charset="-122"/>
                <a:sym typeface="+mn-ea"/>
              </a:rPr>
              <a:t>2.PLC  的软件系统组成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400">
                <a:latin typeface="宋体" panose="02010600030101010101" pitchFamily="2" charset="-122"/>
                <a:ea typeface="宋体" panose="02010600030101010101" pitchFamily="2" charset="-122"/>
                <a:cs typeface="宋体" panose="02010600030101010101" pitchFamily="2" charset="-122"/>
                <a:sym typeface="+mn-ea"/>
              </a:rPr>
              <a:t>PLC的软件系统由系统监控程序和用户程序组成。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400">
                <a:latin typeface="宋体" panose="02010600030101010101" pitchFamily="2" charset="-122"/>
                <a:ea typeface="宋体" panose="02010600030101010101" pitchFamily="2" charset="-122"/>
                <a:cs typeface="宋体" panose="02010600030101010101" pitchFamily="2" charset="-122"/>
                <a:sym typeface="+mn-ea"/>
              </a:rPr>
              <a:t>1)系统监控程序</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400">
                <a:latin typeface="宋体" panose="02010600030101010101" pitchFamily="2" charset="-122"/>
                <a:ea typeface="宋体" panose="02010600030101010101" pitchFamily="2" charset="-122"/>
                <a:cs typeface="宋体" panose="02010600030101010101" pitchFamily="2" charset="-122"/>
                <a:sym typeface="+mn-ea"/>
              </a:rPr>
              <a:t>系统监控程序是每一台PLC 必须包括的部分，是由 PLC制造厂商设计编写的，并存 入 PLC的系统存储器中，用户不能直接读写、更改。</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400">
                <a:latin typeface="宋体" panose="02010600030101010101" pitchFamily="2" charset="-122"/>
                <a:ea typeface="宋体" panose="02010600030101010101" pitchFamily="2" charset="-122"/>
                <a:cs typeface="宋体" panose="02010600030101010101" pitchFamily="2" charset="-122"/>
                <a:sym typeface="+mn-ea"/>
              </a:rPr>
              <a:t>2)用户程序</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400">
                <a:latin typeface="宋体" panose="02010600030101010101" pitchFamily="2" charset="-122"/>
                <a:ea typeface="宋体" panose="02010600030101010101" pitchFamily="2" charset="-122"/>
                <a:cs typeface="宋体" panose="02010600030101010101" pitchFamily="2" charset="-122"/>
                <a:sym typeface="+mn-ea"/>
              </a:rPr>
              <a:t>用户程序就是通过编程软件来编写的控制程序，编程软件是由可编程控制器生产厂家 提供的编程语言。PLC 有多种程序设计语言，最常用的语言是梯形图和指令语句表。</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5.2.1   PLC的硬件组成及工作原理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0840" y="1532890"/>
            <a:ext cx="7101205" cy="5883910"/>
          </a:xfrm>
          <a:prstGeom prst="rect">
            <a:avLst/>
          </a:prstGeom>
          <a:noFill/>
          <a:ln w="9525">
            <a:noFill/>
          </a:ln>
        </p:spPr>
        <p:txBody>
          <a:bodyPr wrap="square" rtlCol="0" anchor="t">
            <a:noAutofit/>
          </a:bodyPr>
          <a:p>
            <a:pPr indent="0" algn="l"/>
            <a:r>
              <a:rPr sz="2400">
                <a:latin typeface="宋体" panose="02010600030101010101" pitchFamily="2" charset="-122"/>
                <a:ea typeface="宋体" panose="02010600030101010101" pitchFamily="2" charset="-122"/>
                <a:cs typeface="宋体" panose="02010600030101010101" pitchFamily="2" charset="-122"/>
                <a:sym typeface="+mn-ea"/>
              </a:rPr>
              <a:t>3.PLC 工作原理</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400">
                <a:latin typeface="宋体" panose="02010600030101010101" pitchFamily="2" charset="-122"/>
                <a:ea typeface="宋体" panose="02010600030101010101" pitchFamily="2" charset="-122"/>
                <a:cs typeface="宋体" panose="02010600030101010101" pitchFamily="2" charset="-122"/>
                <a:sym typeface="+mn-ea"/>
              </a:rPr>
              <a:t>可编程控制器属于工业控制计算机，它的工作原理是建立在计算机工作原理基础上 的。PLC的工作过程是一个不断循环扫描的过程，如图5-8所示，采用“顺序扫描、不断 循环”的方式进行工作的。即在PLC 运行时，CPU 根据用户按控制要求编制好并存于用 户存储器中的程序，按指令步序号(或地址号)做周期性循环扫描，如无跳转指令，则从 第一条指令开始逐条顺序执行用户程序，直至程序结束。然后重新返回第一条指令，开始 下一轮新的扫描。在每次扫描过程中，还要完成对输入信号的采样和对输出状态的刷新等 工作。</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400">
                <a:latin typeface="宋体" panose="02010600030101010101" pitchFamily="2" charset="-122"/>
                <a:ea typeface="宋体" panose="02010600030101010101" pitchFamily="2" charset="-122"/>
                <a:cs typeface="宋体" panose="02010600030101010101" pitchFamily="2" charset="-122"/>
                <a:sym typeface="+mn-ea"/>
              </a:rPr>
              <a:t>PLC的一个扫描周期必经输入采样、程序执行和输出刷新三个阶段。</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5.2.1   PLC的硬件组成及工作原理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7472045" y="2569210"/>
            <a:ext cx="4448175" cy="3268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1475" y="1532890"/>
            <a:ext cx="11226165" cy="502094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4.PLC 的编程元件及常用指令</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1)编程元件</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(1)输入继电器。</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输入继电器只能由外部信号驱动，不能在程序内部用指令驱动，其触点也不能直接输 出，带动负载。用X带下标(编号按八进制分配)表示。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(2)输出继电器。</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输出继电器专门用于将输出信号传给外部负载，不能直接由外部信号驱动，只能在程 序内部用指令驱动。用Y 带下标(编号按八进制分配)表示。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(3)辅助继电器。</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辅助继电器只能由程序驱动，不能直接驱动外部负载，专供PLC内部编程时使用，其 作用相当于控制电路中的中间继电器。它有通用型、保持型两类，用M 带下标(编号按 十进制分配)表示。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(4)定时器。</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定时器是对时钟脉冲进行加法运算。当达到设定值时，输出触点动作。其作用相当于 控制电路中的时间继电器，用T 带下标(编号按十进制分配)表示。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指令使用说明：</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定时器指令是加计数型预置定时器，被启动后开始计时；延时时间到，则相应的常开 接点接通，常闭接点断开。</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如果在定时器工作期间触发信号断开，则其运行中断，定时器复位。</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5.2.1   PLC的硬件组成及工作原理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1475" y="1532890"/>
            <a:ext cx="11585575" cy="502094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5.梯形图的特点及编程规则</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梯形图与继电-接触器控制电路图很接近，在结构形式、元件符号及逻辑控制功能方 面是类似的，但梯形图具有自己的特点及设计规则。</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1)梯形图的特点</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(1)在梯形图中，所有触点都应按从上到下、从左到右的顺序排列，并且触点只允许 画在左水平方向(主控触点除外)。每个继电器线圈为一个逻辑行，即一层阶梯。每个逻 辑行开始于左母线，然后是触点的连接，最后终止于继电器线圈。左母线与线圈之间一定 要有触点，而线圈与右母线之间不能存在任何触点。</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(2)在梯形图中，每个继电器均为存储器中的一位，称为软继电器。当存储器状态为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“1”时，表示该继电器得电，其常开触点闭合或常闭触点断开。</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(3)在梯形图中，两端的母线并非实际电源的两端，而是概念电流，概念电流只能从 左向右流动。</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(4)在梯形图中，某个继电器线圈编号只能出现一次，而继电器触点可以无限次使 用，如果同一继电器线圈重复使用两次，PLC 将视其为语法错误。</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(5)在梯形图中，每个继电器线圈为一个逻辑执行结果，并立刻被后面的逻辑操作 使用。</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(6)在梯形图中，不会出现输入继电器线圈，而只会出现触点，其他软继电器在梯形 图中，既可以出现线圈，也可以出现触点。</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5.2.1   PLC的硬件组成及工作原理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1475" y="1532890"/>
            <a:ext cx="11226165" cy="508317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2)梯形图编程的设计规则</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(1)触点不能接在线圈的右边，如图5-9 (a)   所示；线圈不能直接与左母线连接， 必须通过触点来连接，如图5-9 (b)  所示。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(2)在每一个逻辑行上，当几条支路并联时，串联触点多的应安排在上，如</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图5-10 (a) 所示；几条支路串联时，并联触点多的应安排在左边，如图5-10 (b)   所示， 这样可以减少编程指令。</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5.2.1   PLC的硬件组成及工作原理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2865120" y="2201545"/>
            <a:ext cx="6123940" cy="1762125"/>
          </a:xfrm>
          <a:prstGeom prst="rect">
            <a:avLst/>
          </a:prstGeom>
        </p:spPr>
      </p:pic>
      <p:pic>
        <p:nvPicPr>
          <p:cNvPr id="5" name="图片 4"/>
          <p:cNvPicPr>
            <a:picLocks noChangeAspect="1"/>
          </p:cNvPicPr>
          <p:nvPr/>
        </p:nvPicPr>
        <p:blipFill>
          <a:blip r:embed="rId2"/>
          <a:stretch>
            <a:fillRect/>
          </a:stretch>
        </p:blipFill>
        <p:spPr>
          <a:xfrm>
            <a:off x="2864485" y="4632325"/>
            <a:ext cx="6124575" cy="1962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1475" y="1532890"/>
            <a:ext cx="11226165" cy="508317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(4)遇到不可编程的梯形图时，可根据信号单向自左至右、自上而下流动的原则对原 梯形图进行重新编排，以便于正确应用PLC 基本编程指令进行编程，如图5-12所示。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(5)双线圈输出不可用。如果在同一程序中同一元件的线圈重复出现两次或两次以 上，则称为双线圈输出，这时前面的输出无效，后面的输出有效，如图5-13所示。 一般</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不应出现双线圈输出。</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5.2.1   PLC的硬件组成及工作原理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a:stretch>
            <a:fillRect/>
          </a:stretch>
        </p:blipFill>
        <p:spPr>
          <a:xfrm>
            <a:off x="3141980" y="2111375"/>
            <a:ext cx="5353050" cy="1317625"/>
          </a:xfrm>
          <a:prstGeom prst="rect">
            <a:avLst/>
          </a:prstGeom>
        </p:spPr>
      </p:pic>
      <p:pic>
        <p:nvPicPr>
          <p:cNvPr id="7" name="图片 6"/>
          <p:cNvPicPr>
            <a:picLocks noChangeAspect="1"/>
          </p:cNvPicPr>
          <p:nvPr/>
        </p:nvPicPr>
        <p:blipFill>
          <a:blip r:embed="rId2"/>
          <a:stretch>
            <a:fillRect/>
          </a:stretch>
        </p:blipFill>
        <p:spPr>
          <a:xfrm>
            <a:off x="5038090" y="4007485"/>
            <a:ext cx="3308350" cy="2537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5.2.2 变频器的工作原理及操作方法</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1129030" y="1800225"/>
            <a:ext cx="9829165" cy="3891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5.3</a:t>
            </a:r>
            <a:r>
              <a:rPr sz="2400" dirty="0" smtClean="0">
                <a:solidFill>
                  <a:schemeClr val="bg1"/>
                </a:solidFill>
                <a:latin typeface="inpin heiti" charset="-122"/>
                <a:ea typeface="inpin heiti" charset="-122"/>
                <a:sym typeface="+mn-ea"/>
              </a:rPr>
              <a:t>自动化生产线之加盖拧盖单元调试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1.功能图的特点</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1585575" cy="502094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功能图也称为状态转移图(简称SFC), 其功能是实现顺序步进控制。功能图中的状 态是一步接着一步地执行，状态与状态之间由转移条件分隔，相邻两状态之间的转移条件 得到满足时，就实现转移。即前一个状态执行了，才允许后一个状态可以发生，而一旦后 一个状态执行，前一个状态将自动立即停止。因此，功能图的编制具有以下特点：</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(1)功能图是将复杂的任务或整个控制过程分解成若干阶段，这些阶段称为状态。无 论多复杂的过程都能分成各个小状态，有利于程序的结构化设计。</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(2)相对于某一个具体的状态来说，控制任务实现了简化，给局部程序的编制带来了 方便。</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(3)整体程序就是局部状态程序的综合，只要弄清各状态成立的条件、状态转移的条 件和转移的方向，就可以进行功能图程序的设计。</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功能图的这一特点，使各个状态之间的关系就像是一环扣一环的链表，变得十分清 晰，不相邻状态间的繁杂联锁关系将不复存在，只需集中考虑实现本状态的功能即可。</a:t>
            </a:r>
            <a:endParaRPr>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5.3</a:t>
            </a:r>
            <a:r>
              <a:rPr sz="2400" dirty="0" smtClean="0">
                <a:solidFill>
                  <a:schemeClr val="bg1"/>
                </a:solidFill>
                <a:latin typeface="inpin heiti" charset="-122"/>
                <a:ea typeface="inpin heiti" charset="-122"/>
                <a:sym typeface="+mn-ea"/>
              </a:rPr>
              <a:t>自动化生产线之加盖拧盖单元调试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2.功能图的构成要素</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9157970" cy="5041265"/>
          </a:xfrm>
          <a:prstGeom prst="rect">
            <a:avLst/>
          </a:prstGeom>
          <a:noFill/>
          <a:ln w="9525">
            <a:noFill/>
          </a:ln>
        </p:spPr>
        <p:txBody>
          <a:bodyPr wrap="square" rtlCol="0" anchor="t">
            <a:noAutofit/>
          </a:bodyPr>
          <a:p>
            <a:pPr indent="0" algn="l"/>
            <a:r>
              <a:rPr sz="1600">
                <a:latin typeface="宋体" panose="02010600030101010101" pitchFamily="2" charset="-122"/>
                <a:ea typeface="宋体" panose="02010600030101010101" pitchFamily="2" charset="-122"/>
                <a:cs typeface="宋体" panose="02010600030101010101" pitchFamily="2" charset="-122"/>
                <a:sym typeface="+mn-ea"/>
              </a:rPr>
              <a:t>1)状态步</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1600">
                <a:latin typeface="宋体" panose="02010600030101010101" pitchFamily="2" charset="-122"/>
                <a:ea typeface="宋体" panose="02010600030101010101" pitchFamily="2" charset="-122"/>
                <a:cs typeface="宋体" panose="02010600030101010101" pitchFamily="2" charset="-122"/>
                <a:sym typeface="+mn-ea"/>
              </a:rPr>
              <a:t>将被控对象整个工作过程分为若干状态步。状态器S 是构成步进顺控指令的重要元 件 ，FX2N系列PLC共有1000个状态S0~S999, 功能图中均用不同的S 序列号表示各个 状态步。需要注意的是，功能图编制开始要确定初始步(状态)。初始状态是指一个顺序 控制过程最开始的状态，由状态器S0～S9 表示，有几个初始状态，就有几个相对独立的状态系列。一个控制系统必须有一个初始步，初始步可  以没有具体要完成的动作，它对应于功能图起始位置， 用双线框表示。首次开始运行时，初始状态必须用其他  方法预先驱动，使它处于工作状态，否则状态流程就不  可能进行。通常利用系统的初始脉冲M8002来驱动初始 状态，如图5-34所示。</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1600">
                <a:latin typeface="宋体" panose="02010600030101010101" pitchFamily="2" charset="-122"/>
                <a:ea typeface="宋体" panose="02010600030101010101" pitchFamily="2" charset="-122"/>
                <a:cs typeface="宋体" panose="02010600030101010101" pitchFamily="2" charset="-122"/>
                <a:sym typeface="+mn-ea"/>
              </a:rPr>
              <a:t>(1)驱动目标(负载)。</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1600">
                <a:latin typeface="宋体" panose="02010600030101010101" pitchFamily="2" charset="-122"/>
                <a:ea typeface="宋体" panose="02010600030101010101" pitchFamily="2" charset="-122"/>
                <a:cs typeface="宋体" panose="02010600030101010101" pitchFamily="2" charset="-122"/>
                <a:sym typeface="+mn-ea"/>
              </a:rPr>
              <a:t>驱动目标(负载)即每个状态下确定其相应的动作。驱动目标软继电器包括Y 、T、 C 、M等，可以是一个或多个，由状态器S 直接驱动，也可由各种软继电器触点的逻辑组 合来驱动。</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1600">
                <a:latin typeface="宋体" panose="02010600030101010101" pitchFamily="2" charset="-122"/>
                <a:ea typeface="宋体" panose="02010600030101010101" pitchFamily="2" charset="-122"/>
                <a:cs typeface="宋体" panose="02010600030101010101" pitchFamily="2" charset="-122"/>
                <a:sym typeface="+mn-ea"/>
              </a:rPr>
              <a:t>(2)转移条件。</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1600">
                <a:latin typeface="宋体" panose="02010600030101010101" pitchFamily="2" charset="-122"/>
                <a:ea typeface="宋体" panose="02010600030101010101" pitchFamily="2" charset="-122"/>
                <a:cs typeface="宋体" panose="02010600030101010101" pitchFamily="2" charset="-122"/>
                <a:sym typeface="+mn-ea"/>
              </a:rPr>
              <a:t>在有向线段上用一个或多个小短线表示一个或多个转移条件，要视其具体逻辑关系进  行串、并逻辑组合。当条件得以满足时，可以实现由前一状态步“转移”到下一状态步。 为了确保控制系统严格地按照顺序执行，步与步之间必须有转移条件。</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1600">
                <a:latin typeface="宋体" panose="02010600030101010101" pitchFamily="2" charset="-122"/>
                <a:ea typeface="宋体" panose="02010600030101010101" pitchFamily="2" charset="-122"/>
                <a:cs typeface="宋体" panose="02010600030101010101" pitchFamily="2" charset="-122"/>
                <a:sym typeface="+mn-ea"/>
              </a:rPr>
              <a:t>(3)有向线段</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1600">
                <a:latin typeface="宋体" panose="02010600030101010101" pitchFamily="2" charset="-122"/>
                <a:ea typeface="宋体" panose="02010600030101010101" pitchFamily="2" charset="-122"/>
                <a:cs typeface="宋体" panose="02010600030101010101" pitchFamily="2" charset="-122"/>
                <a:sym typeface="+mn-ea"/>
              </a:rPr>
              <a:t>状态与状态间用有向线段连接，表示功能图控制的工作流程。当系统的控制顺序是从 上向下时，可以不标注箭头，若控制顺序从下向上时，必须要标注箭头。控制系统结束时 一般要有返回状态，若返回到初始状态，则实现一个工作周期的控制。</a:t>
            </a:r>
            <a:endParaRPr sz="16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9554210" y="2076450"/>
            <a:ext cx="2559050" cy="3297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5.3</a:t>
            </a:r>
            <a:r>
              <a:rPr sz="2400" dirty="0" smtClean="0">
                <a:solidFill>
                  <a:schemeClr val="bg1"/>
                </a:solidFill>
                <a:latin typeface="inpin heiti" charset="-122"/>
                <a:ea typeface="inpin heiti" charset="-122"/>
                <a:sym typeface="+mn-ea"/>
              </a:rPr>
              <a:t>自动化生产线之加盖拧盖单元调试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3.功能图设计举例</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1389995" cy="504126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功能图法设计程序时，通常按状态分配、状态输出、状态转移三个步骤完成。以运料 小车控制为例来说明功能图的编制方法。如图5-35所示送料小车工作示意图。运料小车在A 、B两地之间正向启动(前进)和反向启动(后退)运行，HL 为小车运行指示灯， 在 A 、B 两地分别装有限位开关SQ1 、SQ2。</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设计PLC控制运料小车的运行，控制要求如下：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在初始状态下，按下启动按钮SB1,小车前进至B 点。限位开关SQ1 动作，小车暂停 10s 。10s  后，小车自动后退至A点，限位开关SQ2动作，运料小车又开始前进，如此循 环工作。若小车发生过载，则不允许启动；小车运行时，运行指示灯亮。</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4911090" y="2576830"/>
            <a:ext cx="4943475" cy="1704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任务5.1 初识自动化生产线</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1021715" y="1835785"/>
            <a:ext cx="9044940" cy="4154170"/>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本项目讲授所选用的自动化生产线为教学类模拟产线，实现药品装罐与包装。该自动化 生产线由颗粒上料单元、加盖拧盖单元、检测分拣单元、工业机器人搬运单元和智能仓储单 元组成，包括了智能装配、自动包装、自动化立体仓储及智能物流、自动检测质量控制、生 产过程数据采集及控制系统等，是一个完整的智能工厂模拟装置，如图5-1所示。应用工业 机器人技术、PLC控制技术、机器视觉技术、射频识别技术、触摸屏应用技术、通信应用技 术、变频控制技术、伺服控制技术、工业传感器技术、气动控制技术等工业自动化相关技 术，可实现空瓶上料、颗粒物料上料、物料分拣、颗粒填装、加盖、拧盖、物料检测、瓶盖 检测、成品分拣、机器人抓取入盒、盒盖包装、贴标、入库等智能生产全过程。</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749300"/>
          </a:xfrm>
          <a:prstGeom prst="rect">
            <a:avLst/>
          </a:prstGeom>
          <a:noFill/>
          <a:ln w="9525">
            <a:noFill/>
          </a:ln>
        </p:spPr>
        <p:txBody>
          <a:bodyPr wrap="square" rtlCol="0">
            <a:spAutoFit/>
          </a:bodyPr>
          <a:p>
            <a:pPr indent="0"/>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5.1.1  自动化生产线概述</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5.3</a:t>
            </a:r>
            <a:r>
              <a:rPr sz="2400" dirty="0" smtClean="0">
                <a:solidFill>
                  <a:schemeClr val="bg1"/>
                </a:solidFill>
                <a:latin typeface="inpin heiti" charset="-122"/>
                <a:ea typeface="inpin heiti" charset="-122"/>
                <a:sym typeface="+mn-ea"/>
              </a:rPr>
              <a:t>自动化生产线之加盖拧盖单元调试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3.功能图设计举例</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1389995" cy="504126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1)画出状态流程图</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(1)状态分配。</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将运料小车整个工作过程分解成各个独立的状态步，其中的每一步对应一个具体的工 作状态，并分配相应状态器S 的编号。如表5-12第1列所示，确定初始步及三个相应的 工作状态步。</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(2)状态输出。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状态输出要明确每个状态下的负载驱动与功能，如表5-12第2列所示。其中，YO控制运 行指示灯，Y1、Y2分别控制小车的前进和后退，TO 定时器控制小车停止在B 点的时间。(3)状态转移。</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状态转移是要明确状态转移的条件和状态转移的方向，如表5-12第3列所示。当转</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移条件X0与X5成立时，即按下启动按钮SB1且小车没有发生过载时，状态从初始步S0 转移到S20,运料小车开始前进，以此类推。最后当X4转移条件成立时，即小车碰到SQ2 后限位开关，状态从S22 转移到S20,   运料小车进入下一个工作周期。</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按照以上三个步骤的分析结果，依次画出功能图。也可以通过文字 叙述的方法，先通过画出状态描述流程图，然后再用相应的状态器、输入输出继电器等来 替换</a:t>
            </a:r>
            <a:endParaRPr>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3309620" y="5177155"/>
            <a:ext cx="5572125" cy="1397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5.3</a:t>
            </a:r>
            <a:r>
              <a:rPr sz="2400" dirty="0" smtClean="0">
                <a:solidFill>
                  <a:schemeClr val="bg1"/>
                </a:solidFill>
                <a:latin typeface="inpin heiti" charset="-122"/>
                <a:ea typeface="inpin heiti" charset="-122"/>
                <a:sym typeface="+mn-ea"/>
              </a:rPr>
              <a:t>自动化生产线之加盖拧盖单元调试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3.功能图设计举例</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1389995" cy="504126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2)步进指令与功能图的转换</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FX系列PLC有两条步进指令STL和RET。</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STL,用于状态器的常开触点与主母线的连接，梯形图中STL触点是用两个小矩形组成 的常开触点表示，即“ ”。STL触点闭合后，与此相连的电路就可以执行。在STL触点 断开后，与此相连的电路停止执行。STL步进指令仅对状态器S 有效，状态器S 也可以作</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为一般辅助继电器使用 。</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RET,用于步进触点返回主母线。STL和 RET 配合使用，这是一对步进指令。在一系 列步进指令STL后，加上RET指令，表明步进指令功能结束。</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3 ) 步 进 指 令 编 程 规 则</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(1)初始状态的编程。初始状态必须用其他方法预先驱动，一般利用M8002特殊辅</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助继电器来驱动，也可以用其他输入启动设 备来驱动。由于状态器S 具有断电保持功 能，因此，可采用下面的编程方法进行初始 化处理，如图5-38所示。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ZRST是区间复位功能指令，后面两个 操作数表示复位的对象和区间，其操作的对</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象可以是Y、M、S、T、C、D软继电器。图5-38中当M8002闭合，则执行区间复位操 作，即S0~S50 间的所有状态器全部复位，状态为0。</a:t>
            </a:r>
            <a:endParaRPr>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5.3</a:t>
            </a:r>
            <a:r>
              <a:rPr sz="2400" dirty="0" smtClean="0">
                <a:solidFill>
                  <a:schemeClr val="bg1"/>
                </a:solidFill>
                <a:latin typeface="inpin heiti" charset="-122"/>
                <a:ea typeface="inpin heiti" charset="-122"/>
                <a:sym typeface="+mn-ea"/>
              </a:rPr>
              <a:t>自动化生产线之加盖拧盖单元调试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3.功能图设计举例</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1389995" cy="504126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(2)STL 触点(状态器S)  本身只能用SET指令驱动。</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(3)凡是与状态器的步进触点相连的第一触点，要用取指令 (LD 、LDI)。</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(4)编程时先进行状态下的驱动处理，再进行转移条件的处理。</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( 5 ) 状 态 的 顺 序 转 移 用SET  指 令 ， 状 态 跳 转 ( 非 连 续 转 移 ) 用 0UT 指 令 。</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4)功能图、步进梯形图与指令语句的转换</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由功能图转换步进梯形图时，在梯形图中引入状态器的步进触点(双矩形框表示的触点)</a:t>
            </a:r>
            <a:r>
              <a:rPr lang="zh-CN">
                <a:latin typeface="宋体" panose="02010600030101010101" pitchFamily="2" charset="-122"/>
                <a:ea typeface="宋体" panose="02010600030101010101" pitchFamily="2" charset="-122"/>
                <a:cs typeface="宋体" panose="02010600030101010101" pitchFamily="2" charset="-122"/>
                <a:sym typeface="+mn-ea"/>
              </a:rPr>
              <a:t>和</a:t>
            </a:r>
            <a:r>
              <a:rPr>
                <a:latin typeface="宋体" panose="02010600030101010101" pitchFamily="2" charset="-122"/>
                <a:ea typeface="宋体" panose="02010600030101010101" pitchFamily="2" charset="-122"/>
                <a:cs typeface="宋体" panose="02010600030101010101" pitchFamily="2" charset="-122"/>
                <a:sym typeface="+mn-ea"/>
              </a:rPr>
              <a:t>步进返回指令 RET  后，就可以转换成相应的步进梯形图和指令语句，如图5 - 39所示。 </a:t>
            </a:r>
            <a:endParaRPr>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3313430" y="3610610"/>
            <a:ext cx="4762500" cy="2963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5.4</a:t>
            </a:r>
            <a:r>
              <a:rPr sz="2400" dirty="0" smtClean="0">
                <a:solidFill>
                  <a:schemeClr val="bg1"/>
                </a:solidFill>
                <a:latin typeface="inpin heiti" charset="-122"/>
                <a:ea typeface="inpin heiti" charset="-122"/>
                <a:sym typeface="+mn-ea"/>
              </a:rPr>
              <a:t>自动化生产线之检测分拣单元调试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1.传感器的基本知识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5309235" cy="295338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传感器是指能感受规定被测量，并按照一定的规律转换成可用输出信号的器件或 装置。</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1)传感器的分类</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传感器的种类繁多，功能各异。由于同一被测量物体可用不同转换原理实现探测，利 用同一种物理法则、化学反应或生物效应可设计制作出检测不同被测量物体的传感器，而 功能大同小异的同一类传感器可用于不同的技术领域，因此传感器有不同的分类方法。具 体分类如表5-16所示。 </a:t>
            </a:r>
            <a:endParaRPr>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5680710" y="1532890"/>
            <a:ext cx="5978525" cy="4460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5.4</a:t>
            </a:r>
            <a:r>
              <a:rPr sz="2400" dirty="0" smtClean="0">
                <a:solidFill>
                  <a:schemeClr val="bg1"/>
                </a:solidFill>
                <a:latin typeface="inpin heiti" charset="-122"/>
                <a:ea typeface="inpin heiti" charset="-122"/>
                <a:sym typeface="+mn-ea"/>
              </a:rPr>
              <a:t>自动化生产线之检测分拣单元调试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1.传感器的基本知识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0052685" cy="207962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2)传感器的结构和符号</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(1)传感器的结构。</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传感器通常由敏感元件、转换元件及转换电路组成。敏感元件是指传感器中能直接感 受(或响应)被测量的部分，转换元件是能将感受到的非电量直接转换成电信号的器件或 元件，转换电路是对电信号进行选择、分析、放大，并转换为需要的输出信号等的信号处 理电路。尽管各种传感器的组成部分大体相同，但不同种类的传感器的外形结构都不尽相 同。机电一体化设备常用传感器的外形如图5-50所示。</a:t>
            </a:r>
            <a:endParaRPr>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3091815" y="3429635"/>
            <a:ext cx="5822315" cy="2926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5.4</a:t>
            </a:r>
            <a:r>
              <a:rPr sz="2400" dirty="0" smtClean="0">
                <a:solidFill>
                  <a:schemeClr val="bg1"/>
                </a:solidFill>
                <a:latin typeface="inpin heiti" charset="-122"/>
                <a:ea typeface="inpin heiti" charset="-122"/>
                <a:sym typeface="+mn-ea"/>
              </a:rPr>
              <a:t>自动化生产线之检测分拣单元调试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1.传感器的基本知识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0052685" cy="207962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(2)传感器的图形符号。</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不同种类的传感器的图形符号也有一些差别，根据其结构和使用电源种类的不同，有 直流两线制、直流三线制、直流四线制、交流两线制和交流三线制传感器。表5-17所示 为部分传感器的图形符号。</a:t>
            </a:r>
            <a:endParaRPr>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a:stretch>
            <a:fillRect/>
          </a:stretch>
        </p:blipFill>
        <p:spPr>
          <a:xfrm>
            <a:off x="2806065" y="2564130"/>
            <a:ext cx="5376545" cy="4008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5.4</a:t>
            </a:r>
            <a:r>
              <a:rPr sz="2400" dirty="0" smtClean="0">
                <a:solidFill>
                  <a:schemeClr val="bg1"/>
                </a:solidFill>
                <a:latin typeface="inpin heiti" charset="-122"/>
                <a:ea typeface="inpin heiti" charset="-122"/>
                <a:sym typeface="+mn-ea"/>
              </a:rPr>
              <a:t>自动化生产线之检测分拣单元调试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1.传感器的基本知识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0865485" cy="3365500"/>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3)传感器的工作原理</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(1)电容传感器的工作原理。</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电容传感器的感应面由两个同轴金属电极构成。这两电极构成一个电容，串接在RC   振荡回路内。电源接通，当电极附近没有物体时，电器容量小，不能满足振荡条件，RC   振荡器不振荡；当有物体朝着电容器的电极靠近，电容器的容量增加，振荡器开始振荡。 通过后级电路的处理，将不振荡和振荡两种号转换成开关信号，从而起到了检测有无物体  接近的目的。这种传感器既能检测金属物体，又能检测非金属物体。它对金属物体可以获  得最大的动作距离，而对非金属物体，动作距离的决定因素之一是材料的介电常数。材料  的介电常数越大，可获得的动作距离越大。材料的面积对动作距离也有一定影响。大多数  电容传感器的动作距离都可通过其内部的电位器进行调节、设定。</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5.4</a:t>
            </a:r>
            <a:r>
              <a:rPr sz="2400" dirty="0" smtClean="0">
                <a:solidFill>
                  <a:schemeClr val="bg1"/>
                </a:solidFill>
                <a:latin typeface="inpin heiti" charset="-122"/>
                <a:ea typeface="inpin heiti" charset="-122"/>
                <a:sym typeface="+mn-ea"/>
              </a:rPr>
              <a:t>自动化生产线之检测分拣单元调试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1.传感器的基本知识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692975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(2)光电传感器(光电开关)。</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光电传感器是通过把光强度的变化转换成电信号的变化来实现检测的。光电传感器一 般情况下由发射器、接收器和检测电路三部分构成。发射器对准物体发射光束，发的光束</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一般来源于发光二极管和激光二极管等半导体光源。光束不间断地发射或者变脉冲宽度。 接收器由光电二极管或光电三极管组成，用于接收发射器发出的光线。测电路用于滤出有 效信号。常用的光电传感器又可分为漫反射式、反射式、对射式等，它们中大多数的动作 距离都可以调节。</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漫反射式光电传感器：集发射器与接收器于一体，在前方无物体时，发射器发出的光 不会被接收器接收，开关不动作，如图5-51 (a) 所示。当前方有物体时，接收器就能接 收到物体反射回来的部分光线，通过检测电路产生电信号输出使开关动作，如图5-51 (b)   所示。漫反射式光电传感器的有效作用距离是由目标的反射能力决定的，即由目标表 面的性质和颜色决定。</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7501890" y="2647950"/>
            <a:ext cx="4194810" cy="3022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5.4</a:t>
            </a:r>
            <a:r>
              <a:rPr sz="2400" dirty="0" smtClean="0">
                <a:solidFill>
                  <a:schemeClr val="bg1"/>
                </a:solidFill>
                <a:latin typeface="inpin heiti" charset="-122"/>
                <a:ea typeface="inpin heiti" charset="-122"/>
                <a:sym typeface="+mn-ea"/>
              </a:rPr>
              <a:t>自动化生产线之检测分拣单元调试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1.传感器的基本知识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129220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(3)磁感应式传感器。</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磁感应式传感器是利用磁性物体的磁场作用来实现对物体感应的，它主要有霍尔传感 器和磁性传感器两种。</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产生电位差，这种现象称为霍尔效应。霍尔元件是一种磁敏元件，用霍尔元件做成的 传感器称为霍尔传感器，也称为霍尔开关。当磁性物体移近霍尔开关时，开关检测面上的 霍尔元件因产生霍尔效应而使开关内部电路状态发生变化，由此识别附近有磁性物体的存 在，并输出信号。这种接近开关的检测对象必须是磁性物体。</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磁性传感器：又称磁性开关，是液压与气动系统中常用的传感器。磁性开关可以直 接安装在气缸缸体上，当带有磁环的活塞移动到磁性开关所在位置时，磁性开关内的两 个金属簧片在磁环磁场的作用下吸合，发出信号。当活塞移开，磁场离开金属簧片，触 点自动断开，信号切断。通过这种方式可以很方便地实现对气缸活塞位置的检测。</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05294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488315" y="336550"/>
            <a:ext cx="6935470" cy="51308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1.ABB  工业机器人的组成与功能简介</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129220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本单元的ABB工业机器人系统主要由本体IRB-120 、控制器IRC5 Compact和示教单</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元FlexPendant组成。</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1 ) 本 体</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(1)本体主要部件认识，如图5-72所示。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(2)本体电气接口。</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① 底座电气接口如图5-73所示。</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5725160" y="2113280"/>
            <a:ext cx="3895725" cy="2981325"/>
          </a:xfrm>
          <a:prstGeom prst="rect">
            <a:avLst/>
          </a:prstGeom>
        </p:spPr>
      </p:pic>
      <p:pic>
        <p:nvPicPr>
          <p:cNvPr id="5" name="图片 4"/>
          <p:cNvPicPr>
            <a:picLocks noChangeAspect="1"/>
          </p:cNvPicPr>
          <p:nvPr/>
        </p:nvPicPr>
        <p:blipFill>
          <a:blip r:embed="rId2"/>
          <a:stretch>
            <a:fillRect/>
          </a:stretch>
        </p:blipFill>
        <p:spPr>
          <a:xfrm>
            <a:off x="784225" y="3698875"/>
            <a:ext cx="3358515" cy="2691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任务5.1 初识自动化生产线</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270510" y="1532890"/>
            <a:ext cx="11278235" cy="3493135"/>
          </a:xfrm>
          <a:prstGeom prst="rect">
            <a:avLst/>
          </a:prstGeom>
          <a:noFill/>
          <a:ln w="9525">
            <a:noFill/>
          </a:ln>
        </p:spPr>
        <p:txBody>
          <a:bodyPr wrap="square" rtlCol="0" anchor="t">
            <a:noAutofit/>
          </a:bodyPr>
          <a:p>
            <a:pPr indent="0"/>
            <a:r>
              <a:rPr sz="1600">
                <a:latin typeface="宋体" panose="02010600030101010101" pitchFamily="2" charset="-122"/>
                <a:ea typeface="宋体" panose="02010600030101010101" pitchFamily="2" charset="-122"/>
                <a:cs typeface="宋体" panose="02010600030101010101" pitchFamily="2" charset="-122"/>
                <a:sym typeface="+mn-ea"/>
              </a:rPr>
              <a:t>电源系统：供电模式采用供电箱集中供电，具有漏电和短路保护功能，外部供电电源为 单相三线220 V。总电源开关选用单相漏电开关。系统配置5台DC 24 V5 A开关稳压电源分 别用作供料、加工、装配和分拣单元及输送单元的直流电源。供电箱装有2只单相插座，可 以给外部设备提供交流电源，同时供电箱内交流电源设有多级熔断芯，各开关电源输出的直流电源均先经过独立的熔丝，再连接至各单元接线盒，为系统正常运行提供安全保护。</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r>
              <a:rPr sz="1600">
                <a:latin typeface="宋体" panose="02010600030101010101" pitchFamily="2" charset="-122"/>
                <a:ea typeface="宋体" panose="02010600030101010101" pitchFamily="2" charset="-122"/>
                <a:cs typeface="宋体" panose="02010600030101010101" pitchFamily="2" charset="-122"/>
                <a:sym typeface="+mn-ea"/>
              </a:rPr>
              <a:t>变频器：采用三菱系统D720S系列高性能变频器，单相交流220 V电源供电，输出功率  0.4   kW,具有八段速控制制动功能、再试功能以及根据外部 SW 调整频率增件和记忆功能，</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r>
              <a:rPr sz="1600">
                <a:latin typeface="宋体" panose="02010600030101010101" pitchFamily="2" charset="-122"/>
                <a:ea typeface="宋体" panose="02010600030101010101" pitchFamily="2" charset="-122"/>
                <a:cs typeface="宋体" panose="02010600030101010101" pitchFamily="2" charset="-122"/>
                <a:sym typeface="+mn-ea"/>
              </a:rPr>
              <a:t>具备电流控制保护、跳闸(停止)保护、防止过电流失控保护、防止过电压失控保护。</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r>
              <a:rPr sz="1600">
                <a:latin typeface="宋体" panose="02010600030101010101" pitchFamily="2" charset="-122"/>
                <a:ea typeface="宋体" panose="02010600030101010101" pitchFamily="2" charset="-122"/>
                <a:cs typeface="宋体" panose="02010600030101010101" pitchFamily="2" charset="-122"/>
                <a:sym typeface="+mn-ea"/>
              </a:rPr>
              <a:t>PLC 系统：采用三菱主机，内置数字量I/0,    具有2轴脉冲输出功能。每个PLC的输 入端均设有输入开关，PLC 的输入/输出接口均已连接到面板上，方便用户使用。</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r>
              <a:rPr sz="1600">
                <a:latin typeface="宋体" panose="02010600030101010101" pitchFamily="2" charset="-122"/>
                <a:ea typeface="宋体" panose="02010600030101010101" pitchFamily="2" charset="-122"/>
                <a:cs typeface="宋体" panose="02010600030101010101" pitchFamily="2" charset="-122"/>
                <a:sym typeface="+mn-ea"/>
              </a:rPr>
              <a:t>伺服系统：驱动器 MR-JE-10A/   电 机HF-KN-13J-S100。</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r>
              <a:rPr sz="1600">
                <a:latin typeface="宋体" panose="02010600030101010101" pitchFamily="2" charset="-122"/>
                <a:ea typeface="宋体" panose="02010600030101010101" pitchFamily="2" charset="-122"/>
                <a:cs typeface="宋体" panose="02010600030101010101" pitchFamily="2" charset="-122"/>
                <a:sym typeface="+mn-ea"/>
              </a:rPr>
              <a:t>机器人系统：由机器人本体、机器人控制器、示教单元、输入输出信号转换器和抓取 机构组成，装备多种夹具、吸盘、量具、工具等，可对工件进行抓取、吸取、搬运、装 配、打磨、测量、拆解等操作。</a:t>
            </a:r>
            <a:endParaRPr sz="1600">
              <a:latin typeface="宋体" panose="02010600030101010101" pitchFamily="2" charset="-122"/>
              <a:ea typeface="宋体" panose="02010600030101010101" pitchFamily="2" charset="-122"/>
              <a:cs typeface="宋体" panose="02010600030101010101" pitchFamily="2" charset="-122"/>
              <a:sym typeface="+mn-ea"/>
            </a:endParaRPr>
          </a:p>
          <a:p>
            <a:pPr indent="0"/>
            <a:r>
              <a:rPr sz="1600">
                <a:latin typeface="宋体" panose="02010600030101010101" pitchFamily="2" charset="-122"/>
                <a:ea typeface="宋体" panose="02010600030101010101" pitchFamily="2" charset="-122"/>
                <a:cs typeface="宋体" panose="02010600030101010101" pitchFamily="2" charset="-122"/>
                <a:sym typeface="+mn-ea"/>
              </a:rPr>
              <a:t>触摸屏：7.2英寸①宽屏触摸屏。</a:t>
            </a:r>
            <a:endParaRPr sz="16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5.1.2 自动化生产线控制系统组成</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4612005" y="4533900"/>
            <a:ext cx="5695315" cy="1882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05294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488315" y="336550"/>
            <a:ext cx="6935470" cy="51308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1.ABB  工业机器人的组成与功能简介</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a:stretch>
            <a:fillRect/>
          </a:stretch>
        </p:blipFill>
        <p:spPr>
          <a:xfrm>
            <a:off x="2779395" y="1533525"/>
            <a:ext cx="6489065" cy="5064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05294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488315" y="336550"/>
            <a:ext cx="6935470" cy="51308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1.ABB  工业机器人的组成与功能简介</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a:stretch>
            <a:fillRect/>
          </a:stretch>
        </p:blipFill>
        <p:spPr>
          <a:xfrm>
            <a:off x="2779395" y="1533525"/>
            <a:ext cx="6489065" cy="5064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40156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705612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1.传感器的基本知识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129220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(2)FlexPendant   的操作方式。</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操作 FlexPendant时，通常会手持该设备。惯用右手者用左手持设备，右手在触摸屏 上执行操作，如图5-79所示。而惯用左手者可以通过将显示器旋转180°,使用右手持设 备，如图5-79 (b)   所示，同时四指扣押使能器按钮。使能器按钮分为两挡，按下第一挡 机器人将处于电动机开启状态，松开或按下使能器第二挡电动机均为关闭状态。</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机器人伺服状态会在示教器触摸屏状态栏显示，图5-80所示分别为电动机开启与停</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止时的状态显示。</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371475" y="3942080"/>
            <a:ext cx="5029200" cy="1895475"/>
          </a:xfrm>
          <a:prstGeom prst="rect">
            <a:avLst/>
          </a:prstGeom>
        </p:spPr>
      </p:pic>
      <p:pic>
        <p:nvPicPr>
          <p:cNvPr id="5" name="图片 4"/>
          <p:cNvPicPr>
            <a:picLocks noChangeAspect="1"/>
          </p:cNvPicPr>
          <p:nvPr/>
        </p:nvPicPr>
        <p:blipFill>
          <a:blip r:embed="rId2"/>
          <a:stretch>
            <a:fillRect/>
          </a:stretch>
        </p:blipFill>
        <p:spPr>
          <a:xfrm>
            <a:off x="6096000" y="4076065"/>
            <a:ext cx="4733925" cy="121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98944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7227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1.传感器的基本知识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1475" y="1532890"/>
            <a:ext cx="1129220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(3)触摸屏界面。</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图5-81所示为FlexPendant 触摸屏界面。</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a:stretch>
            <a:fillRect/>
          </a:stretch>
        </p:blipFill>
        <p:spPr>
          <a:xfrm>
            <a:off x="2024380" y="2510155"/>
            <a:ext cx="4686300" cy="3400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43394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89356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0840" y="1532890"/>
            <a:ext cx="776414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1)ABB    机器人的手动操作</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手动操纵ABB 机器人运动一共有三种模式：单轴运动、线性运动和重定位运动。</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(1)单轴运动。</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一般的 ABB机器人是由6个伺服电动机分别驱动机器人的6个关节轴，那么每次手动 操纵一个关节轴的运动就称为单轴运动。手动操纵单轴运动的方法如下：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第1步：接通电源，把机器人状态钥匙切换到中间的 手动限速状态(一般程序调试或者手动用手动限速状 态),如图5-82所示。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第2步：在触摸屏上单击 “ABB” 按钮，选择“手动 操纵”,单击“动作模式”选中“轴1-3”,然后单击 “确定”,如图5-83所示。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第3步：用左手按下使能按钮，进入“电机开启”状 态，在示教器状态栏确认“电机开启状态”,操作摇杆机器 人的1、2、3轴就会相应动作，摇杆的操作幅度越大，机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器人的动作速度越大。在操作时尽量以小幅度操纵机器人慢慢运动。同样的方法，选择 “轴4-6”,操作摇杆机器人的4、5、6轴就会动作，如图5-84所示。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8134350" y="3202305"/>
            <a:ext cx="3876675" cy="3405505"/>
          </a:xfrm>
          <a:prstGeom prst="rect">
            <a:avLst/>
          </a:prstGeom>
        </p:spPr>
      </p:pic>
      <p:pic>
        <p:nvPicPr>
          <p:cNvPr id="5" name="图片 4"/>
          <p:cNvPicPr>
            <a:picLocks noChangeAspect="1"/>
          </p:cNvPicPr>
          <p:nvPr/>
        </p:nvPicPr>
        <p:blipFill>
          <a:blip r:embed="rId2"/>
          <a:stretch>
            <a:fillRect/>
          </a:stretch>
        </p:blipFill>
        <p:spPr>
          <a:xfrm>
            <a:off x="8050530" y="1207135"/>
            <a:ext cx="3960495" cy="1685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03262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4624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0840" y="1532890"/>
            <a:ext cx="5027930"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(2)线性运动的手动操作。</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机器人的线性运动是指安装在机器人第6轴法兰盘上工具的TCP 在空间中做线性运 动。坐标线性运动时要指定坐标系，坐标系包括大地坐标系、基坐标系、工具坐标系、工  件坐标系。机器人系统中大地坐标系和基坐标系通常是一致的，大地坐标系、基坐标系、 工件坐标系一旦设定完成后，其坐标系原点位置以及X 、Y 、Z轴方向是保持固定不变的， 而工具坐标系的原点位置和X 、Y 、Z轴方向是随机器人轴运动而变化，如图5-85所示  (统默认工具坐标系tool0, 在机器人第5轴垂直朝上时，工具坐标系和基坐标系的方向是  一致的)。</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a:stretch>
            <a:fillRect/>
          </a:stretch>
        </p:blipFill>
        <p:spPr>
          <a:xfrm>
            <a:off x="6014085" y="2214245"/>
            <a:ext cx="5191125" cy="3438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97917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705294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0840" y="1532890"/>
            <a:ext cx="1157033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第1步：单击 “ABB”  按钮，选择“动作模式”,选中“线性”,然后单击“确定”,</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如图5-86所示。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第2步：机器人的线性运动要在“工具坐标”中指定对应的工具，选择 “tooll”,     按 住使能按钮使电动机上电操纵示教器上的操纵杆，工具的TCP 点在空间中做线性运动，如 图5- 87所示(系统自带的工具坐标系为 tool0)。</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4243070" y="1939290"/>
            <a:ext cx="3705225" cy="1642745"/>
          </a:xfrm>
          <a:prstGeom prst="rect">
            <a:avLst/>
          </a:prstGeom>
        </p:spPr>
      </p:pic>
      <p:pic>
        <p:nvPicPr>
          <p:cNvPr id="5" name="图片 4"/>
          <p:cNvPicPr>
            <a:picLocks noChangeAspect="1"/>
          </p:cNvPicPr>
          <p:nvPr/>
        </p:nvPicPr>
        <p:blipFill>
          <a:blip r:embed="rId2"/>
          <a:stretch>
            <a:fillRect/>
          </a:stretch>
        </p:blipFill>
        <p:spPr>
          <a:xfrm>
            <a:off x="3738245" y="4457700"/>
            <a:ext cx="5124450" cy="2014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29234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729234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0840" y="1532890"/>
            <a:ext cx="1157033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(3)重定位运动的手动操纵。</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机器人的重定位运动是指机器人第6轴法兰盘上的工具TCP 点在空间中绕着坐标轴旋 转的运动，也可以理解为机器人绕着工具TCP  点做姿态调整的运动。</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 1 步 ： 单 击 “ABB”    按钮，选择“动作模式”,选中“重定位”,然后单击“确 定”,如图5-88所示。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第2步：单击“坐标系”选中“工具”,然后单击“确定”,如图5-89所示。</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a:stretch>
            <a:fillRect/>
          </a:stretch>
        </p:blipFill>
        <p:spPr>
          <a:xfrm>
            <a:off x="1598295" y="2889250"/>
            <a:ext cx="3990975" cy="1851025"/>
          </a:xfrm>
          <a:prstGeom prst="rect">
            <a:avLst/>
          </a:prstGeom>
        </p:spPr>
      </p:pic>
      <p:pic>
        <p:nvPicPr>
          <p:cNvPr id="7" name="图片 6"/>
          <p:cNvPicPr>
            <a:picLocks noChangeAspect="1"/>
          </p:cNvPicPr>
          <p:nvPr/>
        </p:nvPicPr>
        <p:blipFill>
          <a:blip r:embed="rId2"/>
          <a:stretch>
            <a:fillRect/>
          </a:stretch>
        </p:blipFill>
        <p:spPr>
          <a:xfrm>
            <a:off x="8712835" y="4008120"/>
            <a:ext cx="3228340" cy="2464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1621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706691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0840" y="1532890"/>
            <a:ext cx="1157033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第3步：单击“工具坐标”选中“tooll”,     然后单击“确定”。操纵示教器上的操纵 杆，工具的TCP点做姿态调整的运动，如图5-90所示。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4060825" y="2451735"/>
            <a:ext cx="3781425"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97801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9577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0840" y="1532890"/>
            <a:ext cx="11570335" cy="49396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2)ABB  机器人的自动运行</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ABB机器人的自动运行步骤如下：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第1步：把机器人控制面板状态钥匙切换到左边的自动状态。</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第2步：当在示教器上出现自动生产窗口时，单击 “PP 移动Main” 按钮，把指针移 到Main主程序首句。</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第3步：按一下控制面板上的电动机上电按钮，使机器人电动机使能。</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第4步：单击示教器上的运行键，自动运行；若要停止，请按示教器的停止键(注意调整好速度)。</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3)ABB   机器人的转速计数器(原点)校准</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(1)手动运行机械臂到零位。</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手动运行机械臂将机器人上的6个关节的同步标记对准，如图5-91所示。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3562350" y="4876800"/>
            <a:ext cx="5067300" cy="1527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任务5.1 初识自动化生产线</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0840" y="1532890"/>
            <a:ext cx="8303895" cy="5262245"/>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自动化生产线主要由颗粒上料单元、加盖拧盖单元、检测分拣单元、工业机器人搬运 单元、智能仓储单元、装配工作台、电脑桌组成。各单元都具有独立的PLC控制、有独立 的按钮输入与指示灯输出，各单元既可以独立运行、又可以通过通信进行联机控制。</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1. 颗粒上料单元</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1)单元组成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颗粒上料单元主要由工作实训平台、圆盘输送机构模块、上料输送机构模块、主输送机 构模块、颗粒上料机构模块、颗粒装填机构模块及其控制系统等组成。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2)单元功能</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通过圆盘输送机构将空瓶逐个输送到上料输送线上，上料输送皮带逐个将空瓶输送至 填装输送带上；同时颗粒上料机构中料筒推出物料，将物料输送至取料槽；</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5.1.3  自动化生产线结构及功能组成</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8848725" y="1762760"/>
            <a:ext cx="3044190" cy="434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81482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81418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906145" y="1532890"/>
            <a:ext cx="7043420" cy="1729740"/>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(2)示教器操作。</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第1步：呼出 “ABB” 菜单，选择校准；</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第2步：单击选择需要校准的机械单元，如图5-92所示；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4122420" y="4159885"/>
            <a:ext cx="2694305" cy="1376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2713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99135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07645" y="1532890"/>
            <a:ext cx="11702415" cy="5022850"/>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第3步：选择转数计数器，单击更新转数计数器(图5-93),然后单击“确定” 更新；</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第4步：为机器人选定所需要更新轴，这里选择“全选”然后单击“更新”。</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(3)输入校准参数的方法。</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注：当出现50295、50296或其他 SMB有关的报警时，请检查校准参数，需要时并对 其修正。</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第1步：呼出 “ABB” 菜单，选择校准；</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第2步：单击选择需要校准的机械单元；</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第3步：选择校准参数，单击“编辑单击校准偏移”;</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第4步：根据机器人的校准参数进行输入(机器人本体上有),然后单击“确定”。</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rcRect t="5289"/>
          <a:stretch>
            <a:fillRect/>
          </a:stretch>
        </p:blipFill>
        <p:spPr>
          <a:xfrm>
            <a:off x="3896995" y="1913255"/>
            <a:ext cx="3312160" cy="2092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83831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83768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07645" y="1532890"/>
            <a:ext cx="11702415" cy="5022850"/>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第3步：选择转数计数器，单击更新转数计数器(图5-93),然后单击“确定” 更新；</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第4步：为机器人选定所需要更新轴，这里选择“全选”然后单击“更新”。</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(3)输入校准参数的方法。</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注：当出现50295、50296或其他 SMB有关的报警时，请检查校准参数，需要时并对 其修正。</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第1步：呼出 “ABB” 菜单，选择校准；</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第2步：单击选择需要校准的机械单元；</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第3步：选择校准参数，单击“编辑单击校准偏移”;</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第4步：根据机器人的校准参数进行输入(机器人本体上有),然后单击“确定”。</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rcRect t="5289"/>
          <a:stretch>
            <a:fillRect/>
          </a:stretch>
        </p:blipFill>
        <p:spPr>
          <a:xfrm>
            <a:off x="3896995" y="1913255"/>
            <a:ext cx="3312160" cy="2092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22757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03530" y="316230"/>
            <a:ext cx="699262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07645" y="1532890"/>
            <a:ext cx="11702415" cy="5022850"/>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第3步：选择转数计数器，单击更新转数计数器(图5-93),然后单击“确定” 更新；</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第4步：为机器人选定所需要更新轴，这里选择“全选”然后单击“更新”。</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(3)输入校准参数的方法。</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注：当出现50295、50296或其他 SMB有关的报警时，请检查校准参数，需要时并对 其修正。</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第1步：呼出 “ABB” 菜单，选择校准；</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第2步：单击选择需要校准的机械单元；</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第3步：选择校准参数，单击“编辑单击校准偏移”;</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第4步：根据机器人的校准参数进行输入(机器人本体上有),然后单击“确定”。</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rcRect t="5289"/>
          <a:stretch>
            <a:fillRect/>
          </a:stretch>
        </p:blipFill>
        <p:spPr>
          <a:xfrm>
            <a:off x="3896995" y="1913255"/>
            <a:ext cx="3312160" cy="2092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21677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16230"/>
            <a:ext cx="700087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07645" y="1424940"/>
            <a:ext cx="11702415" cy="78422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4)工具TCP设定</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工具数据的原理与设定如图5-94所示；TCP 设定原理如图5-95所示。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2475230" y="2106930"/>
            <a:ext cx="8105140" cy="4331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40156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86117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07645" y="1424940"/>
            <a:ext cx="11702415" cy="78422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4)工具TCP设定</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2656840" y="1703070"/>
            <a:ext cx="6096635" cy="4834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04342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704278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07645" y="1424940"/>
            <a:ext cx="11702415" cy="78422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4)工具TCP设定</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207645" y="2004695"/>
            <a:ext cx="4543425" cy="2847975"/>
          </a:xfrm>
          <a:prstGeom prst="rect">
            <a:avLst/>
          </a:prstGeom>
        </p:spPr>
      </p:pic>
      <p:pic>
        <p:nvPicPr>
          <p:cNvPr id="6" name="图片 5"/>
          <p:cNvPicPr>
            <a:picLocks noChangeAspect="1"/>
          </p:cNvPicPr>
          <p:nvPr/>
        </p:nvPicPr>
        <p:blipFill>
          <a:blip r:embed="rId2"/>
          <a:stretch>
            <a:fillRect/>
          </a:stretch>
        </p:blipFill>
        <p:spPr>
          <a:xfrm>
            <a:off x="4560570" y="1424940"/>
            <a:ext cx="4318000" cy="4903470"/>
          </a:xfrm>
          <a:prstGeom prst="rect">
            <a:avLst/>
          </a:prstGeom>
        </p:spPr>
      </p:pic>
      <p:pic>
        <p:nvPicPr>
          <p:cNvPr id="7" name="图片 6"/>
          <p:cNvPicPr>
            <a:picLocks noChangeAspect="1"/>
          </p:cNvPicPr>
          <p:nvPr/>
        </p:nvPicPr>
        <p:blipFill>
          <a:blip r:embed="rId3"/>
          <a:stretch>
            <a:fillRect/>
          </a:stretch>
        </p:blipFill>
        <p:spPr>
          <a:xfrm>
            <a:off x="9103995" y="2209165"/>
            <a:ext cx="2995930" cy="2514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37997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737933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07645" y="1424940"/>
            <a:ext cx="11702415" cy="78422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4)工具TCP设定</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269240" y="1868170"/>
            <a:ext cx="4417060" cy="4452620"/>
          </a:xfrm>
          <a:prstGeom prst="rect">
            <a:avLst/>
          </a:prstGeom>
        </p:spPr>
      </p:pic>
      <p:pic>
        <p:nvPicPr>
          <p:cNvPr id="10" name="图片 9"/>
          <p:cNvPicPr>
            <a:picLocks noChangeAspect="1"/>
          </p:cNvPicPr>
          <p:nvPr/>
        </p:nvPicPr>
        <p:blipFill>
          <a:blip r:embed="rId2"/>
          <a:stretch>
            <a:fillRect/>
          </a:stretch>
        </p:blipFill>
        <p:spPr>
          <a:xfrm>
            <a:off x="4501515" y="2061845"/>
            <a:ext cx="4800600" cy="2733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45680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99135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2.ABB工业机器人的基本操作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07645" y="1424940"/>
            <a:ext cx="11702415" cy="78422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4)工具TCP设定</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1" name="图片 10"/>
          <p:cNvPicPr>
            <a:picLocks noChangeAspect="1"/>
          </p:cNvPicPr>
          <p:nvPr/>
        </p:nvPicPr>
        <p:blipFill>
          <a:blip r:embed="rId1"/>
          <a:stretch>
            <a:fillRect/>
          </a:stretch>
        </p:blipFill>
        <p:spPr>
          <a:xfrm>
            <a:off x="614045" y="1864360"/>
            <a:ext cx="4566285" cy="4367530"/>
          </a:xfrm>
          <a:prstGeom prst="rect">
            <a:avLst/>
          </a:prstGeom>
        </p:spPr>
      </p:pic>
      <p:pic>
        <p:nvPicPr>
          <p:cNvPr id="4" name="图片 3"/>
          <p:cNvPicPr>
            <a:picLocks noChangeAspect="1"/>
          </p:cNvPicPr>
          <p:nvPr/>
        </p:nvPicPr>
        <p:blipFill>
          <a:blip r:embed="rId2"/>
          <a:stretch>
            <a:fillRect/>
          </a:stretch>
        </p:blipFill>
        <p:spPr>
          <a:xfrm>
            <a:off x="5180330" y="1703070"/>
            <a:ext cx="3338830" cy="4241165"/>
          </a:xfrm>
          <a:prstGeom prst="rect">
            <a:avLst/>
          </a:prstGeom>
        </p:spPr>
      </p:pic>
      <p:pic>
        <p:nvPicPr>
          <p:cNvPr id="6" name="图片 5"/>
          <p:cNvPicPr>
            <a:picLocks noChangeAspect="1"/>
          </p:cNvPicPr>
          <p:nvPr/>
        </p:nvPicPr>
        <p:blipFill>
          <a:blip r:embed="rId3"/>
          <a:stretch>
            <a:fillRect/>
          </a:stretch>
        </p:blipFill>
        <p:spPr>
          <a:xfrm>
            <a:off x="8271510" y="1314450"/>
            <a:ext cx="3756025" cy="5369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7164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84911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3.ABB 机器人的常用指令介绍</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07645" y="1424940"/>
            <a:ext cx="6305550" cy="511619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1)运动指令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机器人在空间中运动主要有关节运动 (MoveJ) 、线性运动 (MoveL) 、 圆弧运动 (MoveC) 和绝对位置运动 (MoveAbsJ)  四种方式。</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(1)绝对位置运动指令。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绝对位置运动指令是机器人的运动使用6个轴和外轴的角度值来定义目标位置数据。 常用于机器人6个轴回到机械零点(0°)的位置，如图5-112、表5-25所示。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(2)关节运动指令。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关节运动指令是在对路径精度要求不高的情况下，机器人的工具中心点TCP 从 一个位 置移动到另一个位置，两个位置之间的路径不一定是直线。指令如下：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MoveJ            pl0,v1000,z50,tool0;</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解析：机器人的TCP 从当前向p10点运动，速度是1000 mm/s,   转弯区数据是50 mm, 距 离P10 点还有50 mm 的时候开始转弯，使用的工具数据是tool0。</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6512560" y="1532890"/>
            <a:ext cx="5494020" cy="3924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任务5.1 初识自动化生产线</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0840" y="1703070"/>
            <a:ext cx="7275830" cy="4918075"/>
          </a:xfrm>
          <a:prstGeom prst="rect">
            <a:avLst/>
          </a:prstGeom>
          <a:noFill/>
          <a:ln w="9525">
            <a:noFill/>
          </a:ln>
        </p:spPr>
        <p:txBody>
          <a:bodyPr wrap="square" rtlCol="0" anchor="t">
            <a:no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2.加盖拧盖单元</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1)单元组成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加盖拧盖单元主要由工作实训平台、加盖执行机构、拧盖执行机构、物料传输皮 带、备用瓶盖料仓及其控制系统等组成。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2)单元功能</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瓶子被输送到加盖机构后，夹盖定位夹紧机构将 瓶子固定，加盖机构启动加盖程序，将盖子加到瓶子上；加上盖子的瓶子继续被送往拧盖机构，到拧盖机  构下方，拧盖定位夹紧机构将瓶子固定，拧盖机构启动，将瓶盖拧紧。瓶盖分为白色和蓝色两种</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5.1.3  自动化生产线结构及功能组成</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7942580" y="1703070"/>
            <a:ext cx="3663315" cy="4295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34695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92594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3.ABB 机器人的常用指令介绍</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16535" y="1532890"/>
            <a:ext cx="11953875" cy="511619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(3)线性运动指令。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线性运动是机器人的TCP 从起点到终点之间的路径始终保持为直线。 一般如焊接、涂 胶等应用对路径要求高的场合使用此指令。指令如下：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MoveL     p10,v1000,fine,tool1;</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(4)圆弧运动指令。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圆弧路径由起点、中间点、终点三个位置点，当前位置圆弧的起点[当前位置不能和 第二点 (p10)    位置重合],第二个 (p10)    点是圆弧的中间点，第二个 (p20)    点用于圆 弧的终点位置。指令如下：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MoveC       pl0,p20,v1000,z1,tool1;</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解析：在运动指令中关于速度一般最高为500 mm/s,    在手动限速状态下，所有的运</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动速度被限速在250 mm/s。</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关于转弯区，fine 指机器人 TCP 达到目标点，在目标点速度将为0,机器人动作有所 停顿后再向下运动，如果是一段路径的最后一个点， 一定要为fine 。转弯区数值越大，机 器人的动作路径就越圆滑与流畅。</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2713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96912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3.ABB 机器人的常用指令介绍</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16535" y="1532890"/>
            <a:ext cx="11953875" cy="511619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2)赋值指令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“:=”赋值指令。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说明：用于对程序数据进行赋值，赋值可以是一个常量或数学表达式。</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(1)常量赋值：regl:=5;</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(2)数学表达式赋值：reg2:=regl+4。 3)I/O    控制指令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说明：I/O 控制指令用于控制I/0  信号，以达到与机器人周边设备进行通信的目的。</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(1)Set   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Set 指令为数字信号置1指令，主要用于将数字输出置为“1”。示例如下： Setdol;</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解析：将数字输出 dol 置为“1”。</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(2)Reset   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Reset 指令为数字信号复位指令，主要用于将数字输出置为“0”。示例如下： Resetdol;</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(3)WaitDI  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WaitDI指令为数字输入信号判断指令，主要用于判断数字输入信号的值是否与目标一 致。示例如下：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WaitDIdil,1;</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解析：当程序执行此指令时，等待di1的值为1。如果dil 为1,则程序继续往下执 行；如果到达最大等待时间300 s  (此时间可根据实际进行设定)以后，dil  的值还不为 1,则机器人报警或进入出错处理程序。</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17296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87133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3.ABB 机器人的常用指令介绍</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16535" y="1532890"/>
            <a:ext cx="11769090" cy="44062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(4)WaitDO  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WaitDO指令为数字输出信号判断指令，主要用于判断数字输出信号值是否与目标一 致。示例如下：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WaitDOdol,1;</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(5)Waituntil  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Waituntil 指令为信号判断指令，可用于布尔量、数字量和I0 信号的判断，如果条件 达到设定值，程序继续往下执行，否则就一直等待，除非设定了最大时间。示例如下：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Waituntildil=1;</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Waituntildol=0;</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Waituntilflag1=1;</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Waituntilnuml=4;</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解析：flag1是布尔量，numl 是数字量。</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20598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706691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3.ABB 机器人的常用指令介绍</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16535" y="1532890"/>
            <a:ext cx="11769090" cy="44062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4)条件逻辑判断指令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条件逻辑判断指令用于对条件进行判断后，执行相应的操作，是PAPID中重要的组 成部分。</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(1)CompactIF 紧凑型条件判断指令。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其主要用于当一个条件满足了以后，就执行下一句指令。示例如下：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IFflag1=TRUE setdol</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解析：如果flagl 的状态为TURE, 则 dol 被置位为1。</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(2)IF 条件判断指令。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IF条件判断指令根据不同的条件去执行不同的指令。示例如下：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IF numl=1 THEN Flagl:=TRUE;</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ELSE IF numl=2 THEN Flagl:=FALSE;</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EISE   setdol; ENDIF</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解析：如果numl 为 1 , 则Flagl 会被赋值为TRUE; 如果 numl 为 2 , 则Flagl 会被赋 值为FALES; 除了以上两种条件之外，则将 dol 置位为1;结束判断。</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18439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542925" y="316230"/>
            <a:ext cx="735901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3.ABB 机器人的常用指令介绍</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16535" y="1532890"/>
            <a:ext cx="11769090" cy="44062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(3)FOR   重复执行判断指令。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其用于一个或多个指令需要重复执行数次的情况。示例如下： FORi FROM 1 to 10 DO</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Routinel; ENDFOR</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解析：例行程序Routinel,重复执行10次</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(4)WHILE  条件判断指令。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其用于在给定条件满足的情况下，一直重复执行对应的指令。示例如下： WHILE numl&gt;num2 DO</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numl:=numl-1; ENDWHILE</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解析：当numl&gt;num2的条件满足情况下，就一直执行numl:=numl-1       的操作。</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5)其他的常用指令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(1)ProcCall   调用例行程序指令。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通过使用此指令在指定的位置调用例行程序。</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(2)RETURN  返回例行程序指令。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当此指令被执行时，则马上结束本例行程序的执行，返回程序指针到调用此例行程序 的位置。</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84847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96912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3.ABB 机器人的常用指令介绍</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16535" y="1532890"/>
            <a:ext cx="11769090" cy="44062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(3)WaitTime  时间等待指令。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其用于程序在等待一个指定的时间以后，再继续向下执行。示例如下：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WaitTime 4:</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Resetdol;</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解析：等待4s 以后，程序向下执行Resetdol。</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(4)Offs 偏移功能。</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以选定的目标点为基准，沿着选定工件坐标系的X 、Y 、Z轴方向偏移一定的距离。 示例如下：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MoveL   offs(p10,0,0,10),v300,fine,toolllwobj:=wobj1。</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解析：将机器人TCP移动至p₁0 为基准点，沿着wobjl的 Z 轴正方向偏移10 mm的 位置。</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3361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7230110"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4.ABB 机器人编程与调试</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16535" y="1532890"/>
            <a:ext cx="4917440" cy="4848860"/>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1)建立RAPID程序实例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(1)确定需要多少程序模块，建立程序模块方便于管理主要是由应用的复杂性所决</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定的。</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(2)确定各个程序模块中需要建立的例行程序，建立不同的例行程序方便调用和管</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理，把不同的功能放到不同的例行程序中去。</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000">
                <a:latin typeface="宋体" panose="02010600030101010101" pitchFamily="2" charset="-122"/>
                <a:ea typeface="宋体" panose="02010600030101010101" pitchFamily="2" charset="-122"/>
                <a:cs typeface="宋体" panose="02010600030101010101" pitchFamily="2" charset="-122"/>
                <a:sym typeface="+mn-ea"/>
              </a:rPr>
              <a:t>确定工作要求：①机器人空闲时在位置点pHome等待。②如果外部信号di1 输入为1 时，机器人沿着物体的一条边从p10到 p20走一条直线，结束后回到pHome点。</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5133975" y="1421765"/>
            <a:ext cx="4053840" cy="5233035"/>
          </a:xfrm>
          <a:prstGeom prst="rect">
            <a:avLst/>
          </a:prstGeom>
        </p:spPr>
      </p:pic>
      <p:pic>
        <p:nvPicPr>
          <p:cNvPr id="6" name="图片 5"/>
          <p:cNvPicPr>
            <a:picLocks noChangeAspect="1"/>
          </p:cNvPicPr>
          <p:nvPr/>
        </p:nvPicPr>
        <p:blipFill>
          <a:blip r:embed="rId2"/>
          <a:stretch>
            <a:fillRect/>
          </a:stretch>
        </p:blipFill>
        <p:spPr>
          <a:xfrm>
            <a:off x="9187815" y="1913890"/>
            <a:ext cx="2778125" cy="4467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755396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91451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4.ABB 机器人编程与调试</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284480" y="1703070"/>
            <a:ext cx="3806190" cy="4458970"/>
          </a:xfrm>
          <a:prstGeom prst="rect">
            <a:avLst/>
          </a:prstGeom>
        </p:spPr>
      </p:pic>
      <p:pic>
        <p:nvPicPr>
          <p:cNvPr id="7" name="图片 6"/>
          <p:cNvPicPr>
            <a:picLocks noChangeAspect="1"/>
          </p:cNvPicPr>
          <p:nvPr/>
        </p:nvPicPr>
        <p:blipFill>
          <a:blip r:embed="rId2"/>
          <a:stretch>
            <a:fillRect/>
          </a:stretch>
        </p:blipFill>
        <p:spPr>
          <a:xfrm>
            <a:off x="4090670" y="1796415"/>
            <a:ext cx="4367530" cy="2705100"/>
          </a:xfrm>
          <a:prstGeom prst="rect">
            <a:avLst/>
          </a:prstGeom>
        </p:spPr>
      </p:pic>
      <p:pic>
        <p:nvPicPr>
          <p:cNvPr id="10" name="图片 9"/>
          <p:cNvPicPr>
            <a:picLocks noChangeAspect="1"/>
          </p:cNvPicPr>
          <p:nvPr/>
        </p:nvPicPr>
        <p:blipFill>
          <a:blip r:embed="rId3"/>
          <a:stretch>
            <a:fillRect/>
          </a:stretch>
        </p:blipFill>
        <p:spPr>
          <a:xfrm>
            <a:off x="8458200" y="1631315"/>
            <a:ext cx="3309620" cy="4932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5.4</a:t>
            </a:r>
            <a:r>
              <a:rPr sz="2400" dirty="0" smtClean="0">
                <a:solidFill>
                  <a:schemeClr val="bg1"/>
                </a:solidFill>
                <a:latin typeface="inpin heiti" charset="-122"/>
                <a:ea typeface="inpin heiti" charset="-122"/>
                <a:sym typeface="+mn-ea"/>
              </a:rPr>
              <a:t>自动化生产线之检测分拣单元调试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4.ABB 机器人编程与调试</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209550" y="1624965"/>
            <a:ext cx="5886450" cy="1962150"/>
          </a:xfrm>
          <a:prstGeom prst="rect">
            <a:avLst/>
          </a:prstGeom>
        </p:spPr>
      </p:pic>
      <p:pic>
        <p:nvPicPr>
          <p:cNvPr id="6" name="图片 5"/>
          <p:cNvPicPr>
            <a:picLocks noChangeAspect="1"/>
          </p:cNvPicPr>
          <p:nvPr/>
        </p:nvPicPr>
        <p:blipFill>
          <a:blip r:embed="rId2"/>
          <a:stretch>
            <a:fillRect/>
          </a:stretch>
        </p:blipFill>
        <p:spPr>
          <a:xfrm>
            <a:off x="6600825" y="1532890"/>
            <a:ext cx="3909060" cy="3955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5.4</a:t>
            </a:r>
            <a:r>
              <a:rPr sz="2400" dirty="0" smtClean="0">
                <a:solidFill>
                  <a:schemeClr val="bg1"/>
                </a:solidFill>
                <a:latin typeface="inpin heiti" charset="-122"/>
                <a:ea typeface="inpin heiti" charset="-122"/>
                <a:sym typeface="+mn-ea"/>
              </a:rPr>
              <a:t>自动化生产线之检测分拣单元调试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4.ABB 机器人编程与调试</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526415" y="1619885"/>
            <a:ext cx="3597910" cy="4714240"/>
          </a:xfrm>
          <a:prstGeom prst="rect">
            <a:avLst/>
          </a:prstGeom>
        </p:spPr>
      </p:pic>
      <p:pic>
        <p:nvPicPr>
          <p:cNvPr id="7" name="图片 6"/>
          <p:cNvPicPr>
            <a:picLocks noChangeAspect="1"/>
          </p:cNvPicPr>
          <p:nvPr/>
        </p:nvPicPr>
        <p:blipFill>
          <a:blip r:embed="rId2"/>
          <a:stretch>
            <a:fillRect/>
          </a:stretch>
        </p:blipFill>
        <p:spPr>
          <a:xfrm>
            <a:off x="4248150" y="1532890"/>
            <a:ext cx="4700270" cy="4904105"/>
          </a:xfrm>
          <a:prstGeom prst="rect">
            <a:avLst/>
          </a:prstGeom>
        </p:spPr>
      </p:pic>
      <p:pic>
        <p:nvPicPr>
          <p:cNvPr id="9" name="图片 8"/>
          <p:cNvPicPr>
            <a:picLocks noChangeAspect="1"/>
          </p:cNvPicPr>
          <p:nvPr/>
        </p:nvPicPr>
        <p:blipFill>
          <a:blip r:embed="rId3"/>
          <a:stretch>
            <a:fillRect/>
          </a:stretch>
        </p:blipFill>
        <p:spPr>
          <a:xfrm>
            <a:off x="8970645" y="1563370"/>
            <a:ext cx="3122295" cy="4872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任务5.1 初识自动化生产线</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0840" y="1703070"/>
            <a:ext cx="4902200" cy="356997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5. 智能仓储单元</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1)单元组成</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智能仓储单元主要由工作实训平台、立体仓库、四轴堆垛机构、触摸屏及其控制系统等 组成。</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2)单元功能</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堆垛机构把机器人单元物料台上的包装盒体叉取出来，然后按要求依次放入仓储相应 仓位，可进行产品的出库、入库、移库等操作。智能仓储单元配置清单如表5-6所示。</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5.1.3  自动化生产线结构及功能组成</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0" name="图片 9"/>
          <p:cNvPicPr>
            <a:picLocks noChangeAspect="1"/>
          </p:cNvPicPr>
          <p:nvPr/>
        </p:nvPicPr>
        <p:blipFill>
          <a:blip r:embed="rId1"/>
          <a:stretch>
            <a:fillRect/>
          </a:stretch>
        </p:blipFill>
        <p:spPr>
          <a:xfrm>
            <a:off x="5417185" y="1703070"/>
            <a:ext cx="636270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5.5</a:t>
            </a:r>
            <a:r>
              <a:rPr sz="2400" dirty="0" smtClean="0">
                <a:solidFill>
                  <a:schemeClr val="bg1"/>
                </a:solidFill>
                <a:latin typeface="inpin heiti" charset="-122"/>
                <a:ea typeface="inpin heiti" charset="-122"/>
                <a:sym typeface="+mn-ea"/>
              </a:rPr>
              <a:t>自动化生产线之工业机器人搬运单元调试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4.ABB 机器人编程与调试</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600075" y="1548765"/>
            <a:ext cx="5430520" cy="4006215"/>
          </a:xfrm>
          <a:prstGeom prst="rect">
            <a:avLst/>
          </a:prstGeom>
        </p:spPr>
        <p:txBody>
          <a:bodyPr wrap="square">
            <a:spAutoFit/>
          </a:bodyPr>
          <a:p>
            <a:pPr marL="1073150" indent="0" algn="l" defTabSz="266700" eaLnBrk="0" fontAlgn="base">
              <a:spcBef>
                <a:spcPts val="1300"/>
              </a:spcBef>
              <a:spcAft>
                <a:spcPct val="0"/>
              </a:spcAft>
            </a:pPr>
            <a:r>
              <a:rPr lang="zh-CN" altLang="en-US" sz="1600">
                <a:solidFill>
                  <a:srgbClr val="000000"/>
                </a:solidFill>
                <a:latin typeface="宋体" panose="02010600030101010101" pitchFamily="2" charset="-122"/>
                <a:ea typeface="宋体" panose="02010600030101010101" pitchFamily="2" charset="-122"/>
              </a:rPr>
              <a:t>第</a:t>
            </a:r>
            <a:r>
              <a:rPr lang="en-US" altLang="zh-CN" sz="1600">
                <a:solidFill>
                  <a:srgbClr val="000000"/>
                </a:solidFill>
                <a:latin typeface="宋体" panose="02010600030101010101" pitchFamily="2" charset="-122"/>
                <a:ea typeface="宋体" panose="02010600030101010101" pitchFamily="2" charset="-122"/>
              </a:rPr>
              <a:t>21</a:t>
            </a:r>
            <a:r>
              <a:rPr lang="zh-CN" altLang="en-US" sz="1600">
                <a:solidFill>
                  <a:srgbClr val="000000"/>
                </a:solidFill>
                <a:latin typeface="宋体" panose="02010600030101010101" pitchFamily="2" charset="-122"/>
                <a:ea typeface="宋体" panose="02010600030101010101" pitchFamily="2" charset="-122"/>
              </a:rPr>
              <a:t>步：添加</a:t>
            </a:r>
            <a:r>
              <a:rPr lang="zh-CN" altLang="en-US" sz="1600">
                <a:solidFill>
                  <a:srgbClr val="000000"/>
                </a:solidFill>
                <a:latin typeface="Times New Roman" panose="02020603050405020304"/>
                <a:ea typeface="Times New Roman" panose="02020603050405020304"/>
              </a:rPr>
              <a:t>“</a:t>
            </a:r>
            <a:r>
              <a:rPr lang="en-US" altLang="zh-CN" sz="1600">
                <a:solidFill>
                  <a:srgbClr val="000000"/>
                </a:solidFill>
                <a:latin typeface="Times New Roman" panose="02020603050405020304"/>
                <a:ea typeface="Times New Roman" panose="02020603050405020304"/>
              </a:rPr>
              <a:t>MoveJ”  </a:t>
            </a:r>
            <a:r>
              <a:rPr lang="zh-CN" altLang="en-US" sz="1600">
                <a:solidFill>
                  <a:srgbClr val="000000"/>
                </a:solidFill>
                <a:latin typeface="宋体" panose="02010600030101010101" pitchFamily="2" charset="-122"/>
                <a:ea typeface="宋体" panose="02010600030101010101" pitchFamily="2" charset="-122"/>
              </a:rPr>
              <a:t>指令，并设置</a:t>
            </a:r>
            <a:r>
              <a:rPr lang="en-US" altLang="zh-CN" sz="1600">
                <a:solidFill>
                  <a:srgbClr val="000000"/>
                </a:solidFill>
                <a:latin typeface="Times New Roman" panose="02020603050405020304"/>
                <a:ea typeface="Times New Roman" panose="02020603050405020304"/>
              </a:rPr>
              <a:t>p10</a:t>
            </a:r>
            <a:r>
              <a:rPr lang="zh-CN" altLang="en-US" sz="1600">
                <a:solidFill>
                  <a:srgbClr val="000000"/>
                </a:solidFill>
                <a:latin typeface="宋体" panose="02010600030101010101" pitchFamily="2" charset="-122"/>
                <a:ea typeface="宋体" panose="02010600030101010101" pitchFamily="2" charset="-122"/>
              </a:rPr>
              <a:t>参数，如图</a:t>
            </a:r>
            <a:r>
              <a:rPr lang="en-US" altLang="zh-CN" sz="1600">
                <a:solidFill>
                  <a:srgbClr val="000000"/>
                </a:solidFill>
                <a:latin typeface="宋体" panose="02010600030101010101" pitchFamily="2" charset="-122"/>
                <a:ea typeface="宋体" panose="02010600030101010101" pitchFamily="2" charset="-122"/>
              </a:rPr>
              <a:t>5-134</a:t>
            </a:r>
            <a:r>
              <a:rPr lang="zh-CN" altLang="en-US" sz="1600">
                <a:solidFill>
                  <a:srgbClr val="000000"/>
                </a:solidFill>
                <a:latin typeface="宋体" panose="02010600030101010101" pitchFamily="2" charset="-122"/>
                <a:ea typeface="宋体" panose="02010600030101010101" pitchFamily="2" charset="-122"/>
              </a:rPr>
              <a:t>所示。</a:t>
            </a:r>
            <a:endParaRPr lang="zh-CN" altLang="en-US" sz="1600">
              <a:solidFill>
                <a:srgbClr val="000000"/>
              </a:solidFill>
              <a:latin typeface="宋体" panose="02010600030101010101" pitchFamily="2" charset="-122"/>
              <a:ea typeface="宋体" panose="02010600030101010101" pitchFamily="2" charset="-122"/>
            </a:endParaRPr>
          </a:p>
          <a:p>
            <a:pPr marL="812165" indent="260350" algn="l" defTabSz="266700" eaLnBrk="0" fontAlgn="base">
              <a:spcBef>
                <a:spcPts val="300"/>
              </a:spcBef>
              <a:spcAft>
                <a:spcPct val="0"/>
              </a:spcAft>
            </a:pPr>
            <a:r>
              <a:rPr lang="zh-CN" altLang="en-US" sz="1600">
                <a:solidFill>
                  <a:srgbClr val="000000"/>
                </a:solidFill>
                <a:latin typeface="宋体" panose="02010600030101010101" pitchFamily="2" charset="-122"/>
                <a:ea typeface="宋体" panose="02010600030101010101" pitchFamily="2" charset="-122"/>
              </a:rPr>
              <a:t>第</a:t>
            </a:r>
            <a:r>
              <a:rPr lang="en-US" altLang="zh-CN" sz="1600">
                <a:solidFill>
                  <a:srgbClr val="000000"/>
                </a:solidFill>
                <a:latin typeface="宋体" panose="02010600030101010101" pitchFamily="2" charset="-122"/>
                <a:ea typeface="宋体" panose="02010600030101010101" pitchFamily="2" charset="-122"/>
              </a:rPr>
              <a:t>22</a:t>
            </a:r>
            <a:r>
              <a:rPr lang="zh-CN" altLang="en-US" sz="1600">
                <a:solidFill>
                  <a:srgbClr val="000000"/>
                </a:solidFill>
                <a:latin typeface="宋体" panose="02010600030101010101" pitchFamily="2" charset="-122"/>
                <a:ea typeface="宋体" panose="02010600030101010101" pitchFamily="2" charset="-122"/>
              </a:rPr>
              <a:t>步：选择合适的动作模式，使用摇杆将机器人运动到图中的位置，作为机器人</a:t>
            </a:r>
            <a:r>
              <a:rPr lang="en-US" altLang="zh-CN" sz="16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的</a:t>
            </a:r>
            <a:r>
              <a:rPr lang="en-US" altLang="zh-CN" sz="1600">
                <a:solidFill>
                  <a:srgbClr val="000000"/>
                </a:solidFill>
                <a:latin typeface="宋体" panose="02010600030101010101" pitchFamily="2" charset="-122"/>
                <a:ea typeface="宋体" panose="02010600030101010101" pitchFamily="2" charset="-122"/>
              </a:rPr>
              <a:t> </a:t>
            </a:r>
            <a:r>
              <a:rPr lang="en-US" altLang="zh-CN" sz="1600">
                <a:solidFill>
                  <a:srgbClr val="000000"/>
                </a:solidFill>
                <a:latin typeface="Times New Roman" panose="02020603050405020304"/>
                <a:ea typeface="Times New Roman" panose="02020603050405020304"/>
              </a:rPr>
              <a:t>p10</a:t>
            </a:r>
            <a:r>
              <a:rPr lang="zh-CN" altLang="en-US" sz="1600">
                <a:solidFill>
                  <a:srgbClr val="000000"/>
                </a:solidFill>
                <a:latin typeface="宋体" panose="02010600030101010101" pitchFamily="2" charset="-122"/>
                <a:ea typeface="宋体" panose="02010600030101010101" pitchFamily="2" charset="-122"/>
              </a:rPr>
              <a:t>点，如图</a:t>
            </a:r>
            <a:r>
              <a:rPr lang="en-US" altLang="zh-CN" sz="1600">
                <a:solidFill>
                  <a:srgbClr val="000000"/>
                </a:solidFill>
                <a:latin typeface="宋体" panose="02010600030101010101" pitchFamily="2" charset="-122"/>
                <a:ea typeface="宋体" panose="02010600030101010101" pitchFamily="2" charset="-122"/>
              </a:rPr>
              <a:t>5-135</a:t>
            </a:r>
            <a:r>
              <a:rPr lang="zh-CN" altLang="en-US" sz="1600">
                <a:solidFill>
                  <a:srgbClr val="000000"/>
                </a:solidFill>
                <a:latin typeface="宋体" panose="02010600030101010101" pitchFamily="2" charset="-122"/>
                <a:ea typeface="宋体" panose="02010600030101010101" pitchFamily="2" charset="-122"/>
              </a:rPr>
              <a:t>所示。</a:t>
            </a:r>
            <a:endParaRPr lang="zh-CN" altLang="en-US" sz="1600">
              <a:solidFill>
                <a:srgbClr val="000000"/>
              </a:solidFill>
              <a:latin typeface="宋体" panose="02010600030101010101" pitchFamily="2" charset="-122"/>
              <a:ea typeface="宋体" panose="02010600030101010101" pitchFamily="2" charset="-122"/>
            </a:endParaRPr>
          </a:p>
          <a:p>
            <a:pPr marL="812165" indent="260350" algn="l" defTabSz="266700" eaLnBrk="0" fontAlgn="base">
              <a:lnSpc>
                <a:spcPct val="114000"/>
              </a:lnSpc>
              <a:spcBef>
                <a:spcPts val="200"/>
              </a:spcBef>
              <a:spcAft>
                <a:spcPct val="0"/>
              </a:spcAft>
            </a:pPr>
            <a:r>
              <a:rPr lang="zh-CN" altLang="en-US" sz="1600">
                <a:solidFill>
                  <a:srgbClr val="000000"/>
                </a:solidFill>
                <a:latin typeface="宋体" panose="02010600030101010101" pitchFamily="2" charset="-122"/>
                <a:ea typeface="宋体" panose="02010600030101010101" pitchFamily="2" charset="-122"/>
              </a:rPr>
              <a:t>第</a:t>
            </a:r>
            <a:r>
              <a:rPr lang="en-US" altLang="zh-CN" sz="1600">
                <a:solidFill>
                  <a:srgbClr val="000000"/>
                </a:solidFill>
                <a:latin typeface="宋体" panose="02010600030101010101" pitchFamily="2" charset="-122"/>
                <a:ea typeface="宋体" panose="02010600030101010101" pitchFamily="2" charset="-122"/>
              </a:rPr>
              <a:t>23</a:t>
            </a:r>
            <a:r>
              <a:rPr lang="zh-CN" altLang="en-US" sz="1600">
                <a:solidFill>
                  <a:srgbClr val="000000"/>
                </a:solidFill>
                <a:latin typeface="宋体" panose="02010600030101010101" pitchFamily="2" charset="-122"/>
                <a:ea typeface="宋体" panose="02010600030101010101" pitchFamily="2" charset="-122"/>
              </a:rPr>
              <a:t>步：选中</a:t>
            </a:r>
            <a:r>
              <a:rPr lang="en-US" altLang="zh-CN" sz="1600">
                <a:solidFill>
                  <a:srgbClr val="000000"/>
                </a:solidFill>
                <a:latin typeface="宋体" panose="02010600030101010101" pitchFamily="2" charset="-122"/>
                <a:ea typeface="宋体" panose="02010600030101010101" pitchFamily="2" charset="-122"/>
              </a:rPr>
              <a:t> </a:t>
            </a:r>
            <a:r>
              <a:rPr lang="en-US" altLang="zh-CN" sz="1600">
                <a:solidFill>
                  <a:srgbClr val="000000"/>
                </a:solidFill>
                <a:latin typeface="Times New Roman" panose="02020603050405020304"/>
                <a:ea typeface="Times New Roman" panose="02020603050405020304"/>
              </a:rPr>
              <a:t>“p10”   </a:t>
            </a:r>
            <a:r>
              <a:rPr lang="zh-CN" altLang="en-US" sz="1600">
                <a:solidFill>
                  <a:srgbClr val="000000"/>
                </a:solidFill>
                <a:latin typeface="宋体" panose="02010600030101010101" pitchFamily="2" charset="-122"/>
                <a:ea typeface="宋体" panose="02010600030101010101" pitchFamily="2" charset="-122"/>
              </a:rPr>
              <a:t>点，单击“修改位置”</a:t>
            </a:r>
            <a:r>
              <a:rPr lang="en-US" altLang="zh-CN" sz="1600">
                <a:solidFill>
                  <a:srgbClr val="000000"/>
                </a:solidFill>
                <a:latin typeface="宋体" panose="02010600030101010101" pitchFamily="2" charset="-122"/>
                <a:ea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rPr>
              <a:t>将机器人的当前位置记录到</a:t>
            </a:r>
            <a:r>
              <a:rPr lang="en-US" altLang="zh-CN" sz="1600">
                <a:solidFill>
                  <a:srgbClr val="000000"/>
                </a:solidFill>
                <a:latin typeface="宋体" panose="02010600030101010101" pitchFamily="2" charset="-122"/>
                <a:ea typeface="宋体" panose="02010600030101010101" pitchFamily="2" charset="-122"/>
              </a:rPr>
              <a:t> </a:t>
            </a:r>
            <a:r>
              <a:rPr lang="en-US" altLang="zh-CN" sz="1600">
                <a:solidFill>
                  <a:srgbClr val="000000"/>
                </a:solidFill>
                <a:latin typeface="Times New Roman" panose="02020603050405020304"/>
                <a:ea typeface="Times New Roman" panose="02020603050405020304"/>
              </a:rPr>
              <a:t>p10 </a:t>
            </a:r>
            <a:r>
              <a:rPr lang="zh-CN" altLang="en-US" sz="1600">
                <a:solidFill>
                  <a:srgbClr val="000000"/>
                </a:solidFill>
                <a:latin typeface="宋体" panose="02010600030101010101" pitchFamily="2" charset="-122"/>
                <a:ea typeface="宋体" panose="02010600030101010101" pitchFamily="2" charset="-122"/>
              </a:rPr>
              <a:t>中去。</a:t>
            </a:r>
            <a:endParaRPr lang="zh-CN" altLang="en-US" sz="1600">
              <a:solidFill>
                <a:srgbClr val="000000"/>
              </a:solidFill>
              <a:latin typeface="宋体" panose="02010600030101010101" pitchFamily="2" charset="-122"/>
              <a:ea typeface="宋体" panose="02010600030101010101" pitchFamily="2" charset="-122"/>
            </a:endParaRPr>
          </a:p>
          <a:p>
            <a:pPr marL="1073150" indent="0" algn="l" defTabSz="266700" eaLnBrk="0" fontAlgn="base">
              <a:spcBef>
                <a:spcPct val="0"/>
              </a:spcBef>
              <a:spcAft>
                <a:spcPct val="0"/>
              </a:spcAft>
            </a:pPr>
            <a:r>
              <a:rPr lang="zh-CN" altLang="en-US" sz="1600">
                <a:solidFill>
                  <a:srgbClr val="000000"/>
                </a:solidFill>
                <a:latin typeface="宋体" panose="02010600030101010101" pitchFamily="2" charset="-122"/>
                <a:ea typeface="宋体" panose="02010600030101010101" pitchFamily="2" charset="-122"/>
              </a:rPr>
              <a:t>第</a:t>
            </a:r>
            <a:r>
              <a:rPr lang="en-US" altLang="zh-CN" sz="1600">
                <a:solidFill>
                  <a:srgbClr val="000000"/>
                </a:solidFill>
                <a:latin typeface="宋体" panose="02010600030101010101" pitchFamily="2" charset="-122"/>
                <a:ea typeface="宋体" panose="02010600030101010101" pitchFamily="2" charset="-122"/>
              </a:rPr>
              <a:t>24</a:t>
            </a:r>
            <a:r>
              <a:rPr lang="zh-CN" altLang="en-US" sz="1600">
                <a:solidFill>
                  <a:srgbClr val="000000"/>
                </a:solidFill>
                <a:latin typeface="宋体" panose="02010600030101010101" pitchFamily="2" charset="-122"/>
                <a:ea typeface="宋体" panose="02010600030101010101" pitchFamily="2" charset="-122"/>
              </a:rPr>
              <a:t>步：添加</a:t>
            </a:r>
            <a:r>
              <a:rPr lang="zh-CN" altLang="en-US" sz="1600">
                <a:solidFill>
                  <a:srgbClr val="000000"/>
                </a:solidFill>
                <a:latin typeface="Times New Roman" panose="02020603050405020304"/>
                <a:ea typeface="Times New Roman" panose="02020603050405020304"/>
              </a:rPr>
              <a:t>“</a:t>
            </a:r>
            <a:r>
              <a:rPr lang="en-US" altLang="zh-CN" sz="1600">
                <a:solidFill>
                  <a:srgbClr val="000000"/>
                </a:solidFill>
                <a:latin typeface="Times New Roman" panose="02020603050405020304"/>
                <a:ea typeface="Times New Roman" panose="02020603050405020304"/>
              </a:rPr>
              <a:t>MoveL” </a:t>
            </a:r>
            <a:r>
              <a:rPr lang="zh-CN" altLang="en-US" sz="1600">
                <a:solidFill>
                  <a:srgbClr val="000000"/>
                </a:solidFill>
                <a:latin typeface="宋体" panose="02010600030101010101" pitchFamily="2" charset="-122"/>
                <a:ea typeface="宋体" panose="02010600030101010101" pitchFamily="2" charset="-122"/>
              </a:rPr>
              <a:t>指令，并设置</a:t>
            </a:r>
            <a:r>
              <a:rPr lang="en-US" altLang="zh-CN" sz="1600">
                <a:solidFill>
                  <a:srgbClr val="000000"/>
                </a:solidFill>
                <a:latin typeface="Times New Roman" panose="02020603050405020304"/>
                <a:ea typeface="Times New Roman" panose="02020603050405020304"/>
              </a:rPr>
              <a:t>p20 </a:t>
            </a:r>
            <a:r>
              <a:rPr lang="zh-CN" altLang="en-US" sz="1600">
                <a:solidFill>
                  <a:srgbClr val="000000"/>
                </a:solidFill>
                <a:latin typeface="宋体" panose="02010600030101010101" pitchFamily="2" charset="-122"/>
                <a:ea typeface="宋体" panose="02010600030101010101" pitchFamily="2" charset="-122"/>
              </a:rPr>
              <a:t>参数，如图</a:t>
            </a:r>
            <a:r>
              <a:rPr lang="en-US" altLang="zh-CN" sz="1600">
                <a:solidFill>
                  <a:srgbClr val="000000"/>
                </a:solidFill>
                <a:latin typeface="宋体" panose="02010600030101010101" pitchFamily="2" charset="-122"/>
                <a:ea typeface="宋体" panose="02010600030101010101" pitchFamily="2" charset="-122"/>
              </a:rPr>
              <a:t>5-136</a:t>
            </a:r>
            <a:r>
              <a:rPr lang="zh-CN" altLang="en-US" sz="1600">
                <a:solidFill>
                  <a:srgbClr val="000000"/>
                </a:solidFill>
                <a:latin typeface="宋体" panose="02010600030101010101" pitchFamily="2" charset="-122"/>
                <a:ea typeface="宋体" panose="02010600030101010101" pitchFamily="2" charset="-122"/>
              </a:rPr>
              <a:t>所示。</a:t>
            </a:r>
            <a:endParaRPr lang="zh-CN" altLang="en-US" sz="1600">
              <a:solidFill>
                <a:srgbClr val="000000"/>
              </a:solidFill>
              <a:latin typeface="宋体" panose="02010600030101010101" pitchFamily="2" charset="-122"/>
              <a:ea typeface="宋体" panose="02010600030101010101" pitchFamily="2" charset="-122"/>
            </a:endParaRPr>
          </a:p>
          <a:p>
            <a:pPr marL="812165" indent="260350" algn="l" defTabSz="266700" eaLnBrk="0" fontAlgn="base">
              <a:spcBef>
                <a:spcPts val="300"/>
              </a:spcBef>
              <a:spcAft>
                <a:spcPct val="0"/>
              </a:spcAft>
            </a:pPr>
            <a:r>
              <a:rPr lang="zh-CN" altLang="en-US" sz="1600">
                <a:solidFill>
                  <a:srgbClr val="000000"/>
                </a:solidFill>
                <a:latin typeface="宋体" panose="02010600030101010101" pitchFamily="2" charset="-122"/>
                <a:ea typeface="宋体" panose="02010600030101010101" pitchFamily="2" charset="-122"/>
              </a:rPr>
              <a:t>第</a:t>
            </a:r>
            <a:r>
              <a:rPr lang="en-US" altLang="zh-CN" sz="1600">
                <a:solidFill>
                  <a:srgbClr val="000000"/>
                </a:solidFill>
                <a:latin typeface="宋体" panose="02010600030101010101" pitchFamily="2" charset="-122"/>
                <a:ea typeface="宋体" panose="02010600030101010101" pitchFamily="2" charset="-122"/>
              </a:rPr>
              <a:t>25</a:t>
            </a:r>
            <a:r>
              <a:rPr lang="zh-CN" altLang="en-US" sz="1600">
                <a:solidFill>
                  <a:srgbClr val="000000"/>
                </a:solidFill>
                <a:latin typeface="宋体" panose="02010600030101010101" pitchFamily="2" charset="-122"/>
                <a:ea typeface="宋体" panose="02010600030101010101" pitchFamily="2" charset="-122"/>
              </a:rPr>
              <a:t>步：选择合适的动作模式，使用摇杆将机器人运动到图中的位置，作为机器人</a:t>
            </a:r>
            <a:r>
              <a:rPr lang="en-US" altLang="zh-CN" sz="16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的</a:t>
            </a:r>
            <a:r>
              <a:rPr lang="en-US" altLang="zh-CN" sz="1600">
                <a:solidFill>
                  <a:srgbClr val="000000"/>
                </a:solidFill>
                <a:latin typeface="宋体" panose="02010600030101010101" pitchFamily="2" charset="-122"/>
                <a:ea typeface="宋体" panose="02010600030101010101" pitchFamily="2" charset="-122"/>
              </a:rPr>
              <a:t> </a:t>
            </a:r>
            <a:r>
              <a:rPr lang="en-US" altLang="zh-CN" sz="1600">
                <a:solidFill>
                  <a:srgbClr val="000000"/>
                </a:solidFill>
                <a:latin typeface="Times New Roman" panose="02020603050405020304"/>
                <a:ea typeface="Times New Roman" panose="02020603050405020304"/>
              </a:rPr>
              <a:t>p20 </a:t>
            </a:r>
            <a:r>
              <a:rPr lang="zh-CN" altLang="en-US" sz="1600">
                <a:solidFill>
                  <a:srgbClr val="000000"/>
                </a:solidFill>
                <a:latin typeface="宋体" panose="02010600030101010101" pitchFamily="2" charset="-122"/>
                <a:ea typeface="宋体" panose="02010600030101010101" pitchFamily="2" charset="-122"/>
              </a:rPr>
              <a:t>点，如图</a:t>
            </a:r>
            <a:r>
              <a:rPr lang="en-US" altLang="zh-CN" sz="1600">
                <a:solidFill>
                  <a:srgbClr val="000000"/>
                </a:solidFill>
                <a:latin typeface="宋体" panose="02010600030101010101" pitchFamily="2" charset="-122"/>
                <a:ea typeface="宋体" panose="02010600030101010101" pitchFamily="2" charset="-122"/>
              </a:rPr>
              <a:t>5-137</a:t>
            </a:r>
            <a:r>
              <a:rPr lang="zh-CN" altLang="en-US" sz="1600">
                <a:solidFill>
                  <a:srgbClr val="000000"/>
                </a:solidFill>
                <a:latin typeface="宋体" panose="02010600030101010101" pitchFamily="2" charset="-122"/>
                <a:ea typeface="宋体" panose="02010600030101010101" pitchFamily="2" charset="-122"/>
              </a:rPr>
              <a:t>所示。</a:t>
            </a:r>
            <a:endParaRPr lang="zh-CN" altLang="en-US" sz="1600">
              <a:solidFill>
                <a:srgbClr val="000000"/>
              </a:solidFill>
              <a:latin typeface="宋体" panose="02010600030101010101" pitchFamily="2" charset="-122"/>
              <a:ea typeface="宋体" panose="02010600030101010101" pitchFamily="2" charset="-122"/>
            </a:endParaRPr>
          </a:p>
          <a:p>
            <a:pPr marL="1073150" indent="0" algn="l" defTabSz="266700" eaLnBrk="0" fontAlgn="base">
              <a:spcBef>
                <a:spcPts val="400"/>
              </a:spcBef>
              <a:spcAft>
                <a:spcPct val="0"/>
              </a:spcAft>
            </a:pPr>
            <a:r>
              <a:rPr lang="zh-CN" altLang="en-US" sz="1600">
                <a:solidFill>
                  <a:srgbClr val="000000"/>
                </a:solidFill>
                <a:latin typeface="宋体" panose="02010600030101010101" pitchFamily="2" charset="-122"/>
                <a:ea typeface="宋体" panose="02010600030101010101" pitchFamily="2" charset="-122"/>
              </a:rPr>
              <a:t>第</a:t>
            </a:r>
            <a:r>
              <a:rPr lang="en-US" altLang="zh-CN" sz="1600">
                <a:solidFill>
                  <a:srgbClr val="000000"/>
                </a:solidFill>
                <a:latin typeface="宋体" panose="02010600030101010101" pitchFamily="2" charset="-122"/>
                <a:ea typeface="宋体" panose="02010600030101010101" pitchFamily="2" charset="-122"/>
              </a:rPr>
              <a:t>26</a:t>
            </a:r>
            <a:r>
              <a:rPr lang="zh-CN" altLang="en-US" sz="1600">
                <a:solidFill>
                  <a:srgbClr val="000000"/>
                </a:solidFill>
                <a:latin typeface="宋体" panose="02010600030101010101" pitchFamily="2" charset="-122"/>
                <a:ea typeface="宋体" panose="02010600030101010101" pitchFamily="2" charset="-122"/>
              </a:rPr>
              <a:t>步：选中</a:t>
            </a:r>
            <a:r>
              <a:rPr lang="en-US" altLang="zh-CN" sz="1600">
                <a:solidFill>
                  <a:srgbClr val="000000"/>
                </a:solidFill>
                <a:latin typeface="宋体" panose="02010600030101010101" pitchFamily="2" charset="-122"/>
                <a:ea typeface="宋体" panose="02010600030101010101" pitchFamily="2" charset="-122"/>
              </a:rPr>
              <a:t> </a:t>
            </a:r>
            <a:r>
              <a:rPr lang="en-US" altLang="zh-CN" sz="1600">
                <a:solidFill>
                  <a:srgbClr val="000000"/>
                </a:solidFill>
                <a:latin typeface="Times New Roman" panose="02020603050405020304"/>
                <a:ea typeface="Times New Roman" panose="02020603050405020304"/>
              </a:rPr>
              <a:t>“p20”  </a:t>
            </a:r>
            <a:r>
              <a:rPr lang="zh-CN" altLang="en-US" sz="1600">
                <a:solidFill>
                  <a:srgbClr val="000000"/>
                </a:solidFill>
                <a:latin typeface="宋体" panose="02010600030101010101" pitchFamily="2" charset="-122"/>
                <a:ea typeface="宋体" panose="02010600030101010101" pitchFamily="2" charset="-122"/>
              </a:rPr>
              <a:t>点，单击“修改位置”</a:t>
            </a:r>
            <a:r>
              <a:rPr lang="en-US" altLang="zh-CN" sz="1600">
                <a:solidFill>
                  <a:srgbClr val="000000"/>
                </a:solidFill>
                <a:latin typeface="宋体" panose="02010600030101010101" pitchFamily="2" charset="-122"/>
                <a:ea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rPr>
              <a:t>将机器人的当前位置记录到</a:t>
            </a:r>
            <a:r>
              <a:rPr lang="en-US" altLang="zh-CN" sz="1600">
                <a:solidFill>
                  <a:srgbClr val="000000"/>
                </a:solidFill>
                <a:latin typeface="Times New Roman" panose="02020603050405020304"/>
                <a:ea typeface="Times New Roman" panose="02020603050405020304"/>
              </a:rPr>
              <a:t>p20 </a:t>
            </a:r>
            <a:r>
              <a:rPr lang="zh-CN" altLang="en-US" sz="1600">
                <a:solidFill>
                  <a:srgbClr val="000000"/>
                </a:solidFill>
                <a:latin typeface="宋体" panose="02010600030101010101" pitchFamily="2" charset="-122"/>
                <a:ea typeface="宋体" panose="02010600030101010101" pitchFamily="2" charset="-122"/>
              </a:rPr>
              <a:t>中去，然后单击“例行程序”标签，如图5-138所示。</a:t>
            </a:r>
            <a:endParaRPr lang="zh-CN" altLang="en-US" sz="1600">
              <a:solidFill>
                <a:srgbClr val="000000"/>
              </a:solidFill>
              <a:latin typeface="宋体" panose="02010600030101010101" pitchFamily="2" charset="-122"/>
              <a:ea typeface="宋体" panose="02010600030101010101" pitchFamily="2" charset="-122"/>
            </a:endParaRPr>
          </a:p>
        </p:txBody>
      </p:sp>
      <p:pic>
        <p:nvPicPr>
          <p:cNvPr id="10" name="图片 9"/>
          <p:cNvPicPr>
            <a:picLocks noChangeAspect="1"/>
          </p:cNvPicPr>
          <p:nvPr/>
        </p:nvPicPr>
        <p:blipFill>
          <a:blip r:embed="rId1"/>
          <a:stretch>
            <a:fillRect/>
          </a:stretch>
        </p:blipFill>
        <p:spPr>
          <a:xfrm>
            <a:off x="5252720" y="1251585"/>
            <a:ext cx="3152775" cy="5114925"/>
          </a:xfrm>
          <a:prstGeom prst="rect">
            <a:avLst/>
          </a:prstGeom>
        </p:spPr>
      </p:pic>
      <p:pic>
        <p:nvPicPr>
          <p:cNvPr id="11" name="图片 10"/>
          <p:cNvPicPr>
            <a:picLocks noChangeAspect="1"/>
          </p:cNvPicPr>
          <p:nvPr/>
        </p:nvPicPr>
        <p:blipFill>
          <a:blip r:embed="rId2"/>
          <a:stretch>
            <a:fillRect/>
          </a:stretch>
        </p:blipFill>
        <p:spPr>
          <a:xfrm>
            <a:off x="8483600" y="2037080"/>
            <a:ext cx="3219450" cy="3028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1.伺服电动机及伺服驱动器的使用方法</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600075" y="1548765"/>
            <a:ext cx="6696710" cy="4856480"/>
          </a:xfrm>
          <a:prstGeom prst="rect">
            <a:avLst/>
          </a:prstGeom>
        </p:spPr>
        <p:txBody>
          <a:bodyPr wrap="square">
            <a:spAutoFit/>
          </a:bodyPr>
          <a:p>
            <a:pPr marL="1073150" indent="0" algn="l" defTabSz="266700" eaLnBrk="0" fontAlgn="base">
              <a:spcBef>
                <a:spcPts val="1300"/>
              </a:spcBef>
              <a:spcAft>
                <a:spcPct val="0"/>
              </a:spcAft>
            </a:pPr>
            <a:r>
              <a:rPr sz="1600">
                <a:solidFill>
                  <a:srgbClr val="000000"/>
                </a:solidFill>
              </a:rPr>
              <a:t>1)伺服系统</a:t>
            </a:r>
            <a:endParaRPr sz="1600">
              <a:solidFill>
                <a:srgbClr val="000000"/>
              </a:solidFill>
            </a:endParaRPr>
          </a:p>
          <a:p>
            <a:pPr marL="1073150" indent="0" algn="l" defTabSz="266700" eaLnBrk="0" fontAlgn="base">
              <a:spcBef>
                <a:spcPts val="1300"/>
              </a:spcBef>
              <a:spcAft>
                <a:spcPct val="0"/>
              </a:spcAft>
            </a:pPr>
            <a:r>
              <a:rPr sz="1600">
                <a:solidFill>
                  <a:srgbClr val="000000"/>
                </a:solidFill>
              </a:rPr>
              <a:t>伺服系统又称随动系统，是用来精确地跟随或复现某个过程的反馈控制系统。在很多 情况下，伺服系统专指被控制量(系统的输出量)是机械位移或速度、加速度的反馈控制 系统，其作用是使输出的机械位移(或转角)准确地跟踪输入的位移(或转角)。伺服系统具有三种工作模式，即位置控制模式、速度控制模式和转矩控制模式。位置 控制模式是利用上位机产生的脉冲来控制伺服电动机的转动，脉冲的个数决定了转动的角度，脉冲的频率决定了伺服电动机的速度。位置控制模式是维持伺服电动机的转速，当负 载增大时，电动机输出的力矩增大(不超过最大输出转矩);当负载减小时，电动机输出 的力矩减小。转矩控制模式是维持电动机的转矩保持不变，当负载变化时，电动机的速度 跟随变化，保持电动机的转矩不变。</a:t>
            </a:r>
            <a:endParaRPr sz="1600">
              <a:solidFill>
                <a:srgbClr val="000000"/>
              </a:solidFill>
            </a:endParaRPr>
          </a:p>
          <a:p>
            <a:pPr marL="1073150" indent="0" algn="l" defTabSz="266700" eaLnBrk="0" fontAlgn="base">
              <a:spcBef>
                <a:spcPts val="1300"/>
              </a:spcBef>
              <a:spcAft>
                <a:spcPct val="0"/>
              </a:spcAft>
            </a:pPr>
            <a:r>
              <a:rPr sz="1600">
                <a:solidFill>
                  <a:srgbClr val="000000"/>
                </a:solidFill>
              </a:rPr>
              <a:t>成品入仓单元中应用了两套伺服系统，分别控制垛料机构的左右旋转及上下升降动 作，该伺服系统主要由伺服驱动器和伺服电动机两部分组成，如图5-175所示。伺服驱动 器型号为MR-JE-10A。成品入仓单元中伺服系统工作在位置控制模式。</a:t>
            </a:r>
            <a:endParaRPr sz="1600">
              <a:solidFill>
                <a:srgbClr val="000000"/>
              </a:solidFill>
            </a:endParaRPr>
          </a:p>
        </p:txBody>
      </p:sp>
      <p:pic>
        <p:nvPicPr>
          <p:cNvPr id="4" name="图片 3"/>
          <p:cNvPicPr>
            <a:picLocks noChangeAspect="1"/>
          </p:cNvPicPr>
          <p:nvPr/>
        </p:nvPicPr>
        <p:blipFill>
          <a:blip r:embed="rId1"/>
          <a:stretch>
            <a:fillRect/>
          </a:stretch>
        </p:blipFill>
        <p:spPr>
          <a:xfrm>
            <a:off x="6800850" y="1532890"/>
            <a:ext cx="4455160" cy="4871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1.伺服电动机及伺服驱动器的使用方法</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600075" y="1548765"/>
            <a:ext cx="6696710" cy="4038600"/>
          </a:xfrm>
          <a:prstGeom prst="rect">
            <a:avLst/>
          </a:prstGeom>
        </p:spPr>
        <p:txBody>
          <a:bodyPr wrap="square">
            <a:spAutoFit/>
          </a:bodyPr>
          <a:p>
            <a:pPr marL="1073150" indent="0" algn="l" defTabSz="266700" eaLnBrk="0" fontAlgn="base">
              <a:spcBef>
                <a:spcPts val="1300"/>
              </a:spcBef>
              <a:spcAft>
                <a:spcPct val="0"/>
              </a:spcAft>
            </a:pPr>
            <a:r>
              <a:rPr sz="1600">
                <a:solidFill>
                  <a:srgbClr val="000000"/>
                </a:solidFill>
              </a:rPr>
              <a:t>2)伺服驱动器MR-JE 介绍</a:t>
            </a:r>
            <a:endParaRPr sz="1600">
              <a:solidFill>
                <a:srgbClr val="000000"/>
              </a:solidFill>
            </a:endParaRPr>
          </a:p>
          <a:p>
            <a:pPr marL="1073150" indent="0" algn="l" defTabSz="266700" eaLnBrk="0" fontAlgn="base">
              <a:spcBef>
                <a:spcPts val="1300"/>
              </a:spcBef>
              <a:spcAft>
                <a:spcPct val="0"/>
              </a:spcAft>
            </a:pPr>
            <a:r>
              <a:rPr sz="1600">
                <a:solidFill>
                  <a:srgbClr val="000000"/>
                </a:solidFill>
              </a:rPr>
              <a:t>三菱交流伺服驱动器MR-JE 系列具有位置控制和内部速度控制两种模式，可以通过 改变控制模式执行操作。伺服驱动器 MR-JE的功能框图如图5-176所示。</a:t>
            </a:r>
            <a:endParaRPr sz="1600">
              <a:solidFill>
                <a:srgbClr val="000000"/>
              </a:solidFill>
            </a:endParaRPr>
          </a:p>
          <a:p>
            <a:pPr marL="1073150" indent="0" algn="l" defTabSz="266700" eaLnBrk="0" fontAlgn="base">
              <a:spcBef>
                <a:spcPts val="1300"/>
              </a:spcBef>
              <a:spcAft>
                <a:spcPct val="0"/>
              </a:spcAft>
            </a:pPr>
            <a:r>
              <a:rPr sz="1600">
                <a:solidFill>
                  <a:srgbClr val="000000"/>
                </a:solidFill>
              </a:rPr>
              <a:t>交流伺服驱动器的电路由主电路和控制电路组成，主电路结构与变频器类似，由整流 电路、滤波电路、逆变电路构成，控制电路是伺服驱动器所特有的“三环”结构，即位置 环、速度环、电流环，通过“三环”结构可以实现位置控制模式、速度控制模式和转矩控 制模式。</a:t>
            </a:r>
            <a:endParaRPr sz="1600">
              <a:solidFill>
                <a:srgbClr val="000000"/>
              </a:solidFill>
            </a:endParaRPr>
          </a:p>
          <a:p>
            <a:pPr marL="1073150" indent="0" algn="l" defTabSz="266700" eaLnBrk="0" fontAlgn="base">
              <a:spcBef>
                <a:spcPts val="1300"/>
              </a:spcBef>
              <a:spcAft>
                <a:spcPct val="0"/>
              </a:spcAft>
            </a:pPr>
            <a:r>
              <a:rPr sz="1600">
                <a:solidFill>
                  <a:srgbClr val="000000"/>
                </a:solidFill>
              </a:rPr>
              <a:t>交流伺服驱动器的电路由主电路和控制电路组成，主电路结构与变频器类似，由整流 电路、滤波电路、逆变电路构成，控制电路是伺服驱动器所特有的“三环”结构，即位置 环、速度环、电流环，通过“三环”结构可以实现位置控制模式、速度控制模式和转矩控 制模式。</a:t>
            </a:r>
            <a:endParaRPr sz="1600">
              <a:solidFill>
                <a:srgbClr val="000000"/>
              </a:solidFill>
            </a:endParaRPr>
          </a:p>
        </p:txBody>
      </p:sp>
      <p:pic>
        <p:nvPicPr>
          <p:cNvPr id="5" name="图片 4"/>
          <p:cNvPicPr>
            <a:picLocks noChangeAspect="1"/>
          </p:cNvPicPr>
          <p:nvPr/>
        </p:nvPicPr>
        <p:blipFill>
          <a:blip r:embed="rId1"/>
          <a:stretch>
            <a:fillRect/>
          </a:stretch>
        </p:blipFill>
        <p:spPr>
          <a:xfrm>
            <a:off x="6693535" y="1112520"/>
            <a:ext cx="4357370" cy="5549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2.工控组态软件的使用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600075" y="1532890"/>
            <a:ext cx="8272145" cy="4697730"/>
          </a:xfrm>
          <a:prstGeom prst="rect">
            <a:avLst/>
          </a:prstGeom>
        </p:spPr>
        <p:txBody>
          <a:bodyPr wrap="square">
            <a:spAutoFit/>
          </a:bodyPr>
          <a:p>
            <a:pPr marL="1073150" indent="0" algn="l" defTabSz="266700" eaLnBrk="0" fontAlgn="base">
              <a:spcBef>
                <a:spcPts val="1300"/>
              </a:spcBef>
              <a:spcAft>
                <a:spcPct val="0"/>
              </a:spcAft>
            </a:pPr>
            <a:r>
              <a:rPr sz="1600">
                <a:solidFill>
                  <a:srgbClr val="000000"/>
                </a:solidFill>
              </a:rPr>
              <a:t>1)概述</a:t>
            </a:r>
            <a:endParaRPr sz="1600">
              <a:solidFill>
                <a:srgbClr val="000000"/>
              </a:solidFill>
            </a:endParaRPr>
          </a:p>
          <a:p>
            <a:pPr marL="1073150" indent="0" algn="l" defTabSz="266700" eaLnBrk="0" fontAlgn="base">
              <a:spcBef>
                <a:spcPts val="1300"/>
              </a:spcBef>
              <a:spcAft>
                <a:spcPct val="0"/>
              </a:spcAft>
            </a:pPr>
            <a:r>
              <a:rPr sz="1600">
                <a:solidFill>
                  <a:srgbClr val="000000"/>
                </a:solidFill>
              </a:rPr>
              <a:t>计算机技术和网络技术的飞速发展，为工业自动化开辟了广阔的发展空间，用户可以 方便快捷地组建优质高效的监控系统，并且通过采用远程监控及诊断、双机热备等先进技 术，使系统更加安全可靠，在这方面，MCGS工控组态软件将提供强有力的软件支持。</a:t>
            </a:r>
            <a:endParaRPr sz="1600">
              <a:solidFill>
                <a:srgbClr val="000000"/>
              </a:solidFill>
            </a:endParaRPr>
          </a:p>
          <a:p>
            <a:pPr marL="1073150" algn="l" defTabSz="266700" eaLnBrk="0" fontAlgn="base">
              <a:spcBef>
                <a:spcPts val="1300"/>
              </a:spcBef>
              <a:buClrTx/>
              <a:buSzTx/>
              <a:buFontTx/>
            </a:pPr>
            <a:r>
              <a:rPr sz="1600">
                <a:solidFill>
                  <a:srgbClr val="000000"/>
                </a:solidFill>
              </a:rPr>
              <a:t>MCGS工控组态软件是一套32位工控组态软件，可稳定运行于Windows95/98/NT操 作系统，集动画显示、流程控制、数据采集、设备控制与输出、网络数据传输、双机热 备、工程报表、数据与曲线等诸多强大功能于一身，并支持国内外众多数据采集与输出设备</a:t>
            </a:r>
            <a:endParaRPr sz="1600">
              <a:solidFill>
                <a:srgbClr val="000000"/>
              </a:solidFill>
            </a:endParaRPr>
          </a:p>
          <a:p>
            <a:pPr marL="1073150" algn="l" defTabSz="266700" eaLnBrk="0" fontAlgn="base">
              <a:spcBef>
                <a:spcPts val="1300"/>
              </a:spcBef>
              <a:buClrTx/>
              <a:buSzTx/>
              <a:buFontTx/>
            </a:pPr>
            <a:r>
              <a:rPr sz="1600">
                <a:solidFill>
                  <a:srgbClr val="000000"/>
                </a:solidFill>
              </a:rPr>
              <a:t>2)软件组成</a:t>
            </a:r>
            <a:endParaRPr sz="1600">
              <a:solidFill>
                <a:srgbClr val="000000"/>
              </a:solidFill>
            </a:endParaRPr>
          </a:p>
          <a:p>
            <a:pPr marL="1073150" algn="l" defTabSz="266700" eaLnBrk="0" fontAlgn="base">
              <a:spcBef>
                <a:spcPts val="1300"/>
              </a:spcBef>
              <a:buClrTx/>
              <a:buSzTx/>
              <a:buFontTx/>
            </a:pPr>
            <a:r>
              <a:rPr sz="1600">
                <a:solidFill>
                  <a:srgbClr val="000000"/>
                </a:solidFill>
              </a:rPr>
              <a:t>(1)按使用环境分，MCGS 组态软件由“MCGS 组态环境”和 “MCGS运行环境”两 个系统组成，如图5-183所示。两部分既互相独立，又紧密相关，分述如下：MCGS组态环境：该环境是生成用户应用系统的工作环境，用户在MCGS 组态环境中 完成动画设计、设备连接、编写控制流程、编制工程打印报表等全部组态工作后，生成扩 展名为.mcg的工程文件，又称为组态结果数据库，其与MCGS运行环境一起，构成了用户应用系统，统称为“工程”。</a:t>
            </a:r>
            <a:endParaRPr sz="1600">
              <a:solidFill>
                <a:srgbClr val="000000"/>
              </a:solidFill>
            </a:endParaRPr>
          </a:p>
        </p:txBody>
      </p:sp>
      <p:pic>
        <p:nvPicPr>
          <p:cNvPr id="4" name="图片 3"/>
          <p:cNvPicPr>
            <a:picLocks noChangeAspect="1"/>
          </p:cNvPicPr>
          <p:nvPr/>
        </p:nvPicPr>
        <p:blipFill>
          <a:blip r:embed="rId1"/>
          <a:stretch>
            <a:fillRect/>
          </a:stretch>
        </p:blipFill>
        <p:spPr>
          <a:xfrm>
            <a:off x="7781925" y="1112520"/>
            <a:ext cx="4038600" cy="3828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2.工控组态软件的使用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1663700" y="1532890"/>
            <a:ext cx="8319135" cy="1903095"/>
          </a:xfrm>
          <a:prstGeom prst="rect">
            <a:avLst/>
          </a:prstGeom>
        </p:spPr>
      </p:pic>
      <p:sp>
        <p:nvSpPr>
          <p:cNvPr id="7" name="文本框 6"/>
          <p:cNvSpPr txBox="1"/>
          <p:nvPr/>
        </p:nvSpPr>
        <p:spPr>
          <a:xfrm>
            <a:off x="1350645" y="3732530"/>
            <a:ext cx="9794875" cy="3022600"/>
          </a:xfrm>
          <a:prstGeom prst="rect">
            <a:avLst/>
          </a:prstGeom>
        </p:spPr>
        <p:txBody>
          <a:bodyPr wrap="square">
            <a:spAutoFit/>
          </a:bodyPr>
          <a:p>
            <a:pPr marL="0" indent="260350" algn="just" defTabSz="266700" eaLnBrk="0" fontAlgn="base">
              <a:lnSpc>
                <a:spcPct val="112000"/>
              </a:lnSpc>
              <a:spcBef>
                <a:spcPts val="300"/>
              </a:spcBef>
              <a:spcAft>
                <a:spcPct val="0"/>
              </a:spcAft>
            </a:pPr>
            <a:r>
              <a:rPr lang="zh-CN" altLang="en-US" sz="2000">
                <a:solidFill>
                  <a:srgbClr val="000000"/>
                </a:solidFill>
                <a:latin typeface="宋体" panose="02010600030101010101" pitchFamily="2" charset="-122"/>
                <a:ea typeface="宋体" panose="02010600030101010101" pitchFamily="2" charset="-122"/>
              </a:rPr>
              <a:t>主控窗口：是工程的主窗口或主框架。在主控窗口中可以放置一个设备窗口和多个用</a:t>
            </a:r>
            <a:r>
              <a:rPr lang="en-US" altLang="zh-CN" sz="2000">
                <a:solidFill>
                  <a:srgbClr val="000000"/>
                </a:solidFill>
                <a:latin typeface="宋体" panose="02010600030101010101" pitchFamily="2" charset="-122"/>
                <a:ea typeface="宋体" panose="02010600030101010101" pitchFamily="2" charset="-122"/>
              </a:rPr>
              <a:t> </a:t>
            </a:r>
            <a:r>
              <a:rPr lang="zh-CN" altLang="en-US" sz="2000">
                <a:solidFill>
                  <a:srgbClr val="000000"/>
                </a:solidFill>
                <a:latin typeface="宋体" panose="02010600030101010101" pitchFamily="2" charset="-122"/>
                <a:ea typeface="宋体" panose="02010600030101010101" pitchFamily="2" charset="-122"/>
              </a:rPr>
              <a:t>户窗口，负责调度和管理这些窗口的打开或关闭。主要的组态操作包括：定义工程的名</a:t>
            </a:r>
            <a:r>
              <a:rPr lang="en-US" altLang="zh-CN" sz="2000">
                <a:solidFill>
                  <a:srgbClr val="000000"/>
                </a:solidFill>
                <a:latin typeface="宋体" panose="02010600030101010101" pitchFamily="2" charset="-122"/>
                <a:ea typeface="宋体" panose="02010600030101010101" pitchFamily="2" charset="-122"/>
              </a:rPr>
              <a:t> </a:t>
            </a:r>
            <a:r>
              <a:rPr lang="zh-CN" altLang="en-US" sz="2000">
                <a:solidFill>
                  <a:srgbClr val="000000"/>
                </a:solidFill>
                <a:latin typeface="宋体" panose="02010600030101010101" pitchFamily="2" charset="-122"/>
                <a:ea typeface="宋体" panose="02010600030101010101" pitchFamily="2" charset="-122"/>
              </a:rPr>
              <a:t>称、编制工程菜单、设计封面图形、确定自动启动的窗口、设定动画刷新周期、指定数据</a:t>
            </a:r>
            <a:r>
              <a:rPr lang="en-US" altLang="zh-CN" sz="20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库存盘文件名称及存盘时间等</a:t>
            </a:r>
            <a:r>
              <a:rPr lang="en-US" altLang="zh-CN" sz="16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a:t>
            </a:r>
            <a:endParaRPr lang="zh-CN" altLang="en-US" sz="1600">
              <a:solidFill>
                <a:srgbClr val="000000"/>
              </a:solidFill>
              <a:latin typeface="宋体" panose="02010600030101010101" pitchFamily="2" charset="-122"/>
              <a:ea typeface="宋体" panose="02010600030101010101" pitchFamily="2" charset="-122"/>
            </a:endParaRPr>
          </a:p>
          <a:p>
            <a:pPr marL="260350" indent="0" algn="l" defTabSz="266700" eaLnBrk="0" fontAlgn="base">
              <a:spcBef>
                <a:spcPct val="0"/>
              </a:spcBef>
              <a:spcAft>
                <a:spcPct val="0"/>
              </a:spcAft>
            </a:pPr>
            <a:r>
              <a:rPr lang="zh-CN" altLang="en-US" sz="2000">
                <a:solidFill>
                  <a:srgbClr val="000000"/>
                </a:solidFill>
                <a:latin typeface="宋体" panose="02010600030101010101" pitchFamily="2" charset="-122"/>
                <a:ea typeface="宋体" panose="02010600030101010101" pitchFamily="2" charset="-122"/>
              </a:rPr>
              <a:t>设备窗口：是连接和驱动外部设备的工作环境。在本窗口内配置数据采集与控制输出</a:t>
            </a:r>
            <a:endParaRPr lang="zh-CN" altLang="en-US" sz="2000">
              <a:solidFill>
                <a:srgbClr val="000000"/>
              </a:solidFill>
              <a:latin typeface="宋体" panose="02010600030101010101" pitchFamily="2" charset="-122"/>
              <a:ea typeface="宋体" panose="02010600030101010101" pitchFamily="2" charset="-122"/>
            </a:endParaRPr>
          </a:p>
          <a:p>
            <a:pPr marL="0" indent="0" algn="l" defTabSz="266700" eaLnBrk="0" fontAlgn="base">
              <a:spcBef>
                <a:spcPts val="600"/>
              </a:spcBef>
              <a:spcAft>
                <a:spcPct val="0"/>
              </a:spcAft>
            </a:pPr>
            <a:r>
              <a:rPr lang="zh-CN" altLang="en-US" sz="2000">
                <a:solidFill>
                  <a:srgbClr val="000000"/>
                </a:solidFill>
                <a:latin typeface="宋体" panose="02010600030101010101" pitchFamily="2" charset="-122"/>
                <a:ea typeface="宋体" panose="02010600030101010101" pitchFamily="2" charset="-122"/>
              </a:rPr>
              <a:t>设备，注册设备驱动程序，定义连接与驱动设备用的数据变量。</a:t>
            </a:r>
            <a:endParaRPr lang="zh-CN" altLang="en-US" sz="2000">
              <a:solidFill>
                <a:srgbClr val="000000"/>
              </a:solidFill>
              <a:latin typeface="宋体" panose="02010600030101010101" pitchFamily="2" charset="-122"/>
              <a:ea typeface="宋体" panose="02010600030101010101" pitchFamily="2" charset="-122"/>
            </a:endParaRPr>
          </a:p>
          <a:p>
            <a:pPr marL="0" indent="0" algn="l" defTabSz="266700" eaLnBrk="0" fontAlgn="base">
              <a:spcBef>
                <a:spcPct val="0"/>
              </a:spcBef>
              <a:spcAft>
                <a:spcPct val="0"/>
              </a:spcAft>
            </a:pPr>
            <a:r>
              <a:rPr lang="zh-CN" altLang="en-US" sz="2000">
                <a:solidFill>
                  <a:srgbClr val="000000"/>
                </a:solidFill>
                <a:latin typeface="宋体" panose="02010600030101010101" pitchFamily="2" charset="-122"/>
                <a:ea typeface="宋体" panose="02010600030101010101" pitchFamily="2" charset="-122"/>
              </a:rPr>
              <a:t>用户窗口：本窗口主要用于设置工程中人机交互的界面，诸如生成各种动画显示画</a:t>
            </a:r>
            <a:r>
              <a:rPr lang="en-US" altLang="zh-CN" sz="20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面</a:t>
            </a:r>
            <a:r>
              <a:rPr lang="en-US" altLang="zh-CN" sz="16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报警输出</a:t>
            </a:r>
            <a:r>
              <a:rPr lang="en-US" altLang="zh-CN" sz="16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数据与曲线图表等</a:t>
            </a:r>
            <a:r>
              <a:rPr lang="en-US" altLang="zh-CN" sz="1600">
                <a:solidFill>
                  <a:srgbClr val="000000"/>
                </a:solidFill>
                <a:latin typeface="宋体" panose="02010600030101010101" pitchFamily="2" charset="-122"/>
                <a:ea typeface="宋体" panose="02010600030101010101" pitchFamily="2" charset="-122"/>
              </a:rPr>
              <a:t> </a:t>
            </a:r>
            <a:r>
              <a:rPr lang="zh-CN" altLang="en-US" sz="1600">
                <a:solidFill>
                  <a:srgbClr val="000000"/>
                </a:solidFill>
                <a:latin typeface="宋体" panose="02010600030101010101" pitchFamily="2" charset="-122"/>
                <a:ea typeface="宋体" panose="02010600030101010101" pitchFamily="2" charset="-122"/>
              </a:rPr>
              <a:t>。</a:t>
            </a:r>
            <a:endParaRPr lang="zh-CN" altLang="en-US" sz="1600">
              <a:solidFill>
                <a:srgbClr val="0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2.工控组态软件的使用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1198880" y="1600835"/>
            <a:ext cx="9794875" cy="4967605"/>
          </a:xfrm>
          <a:prstGeom prst="rect">
            <a:avLst/>
          </a:prstGeom>
        </p:spPr>
        <p:txBody>
          <a:bodyPr wrap="square">
            <a:spAutoFit/>
          </a:bodyPr>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3)软件组态过程实例</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(1)理论分析。</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一般来说，整套组态设计工作可做以下步骤加以区分：</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工程项目系统分析：分析工程项目的系统构成、技术要求和工艺流程，弄清系统的控 制流程和测控对象的特征，明确监控要求和动画显示方式，分析工程中的设备采集及输出 通道与软件中实时数据库变量的对应关系，分清哪些变量是要求与设备连接的，哪些变量 是软件内部用来传递数据及动画显示的。</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工程立项搭建框架：MCGS称为建立新工程。主要内容包括：定义工程名称、封面窗口</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名称和启动窗口(封面窗口退出后接着显示的窗口)名称，指定存盘数据库文件的名称以及 存盘数据库，设定动画刷新的周期。经过此步操作，即在MCGS组态环境中，建立了由五部 分组成的工程结构框架。封面窗口和启动窗口也可等到建立了用户窗口后，再行建立。</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设计菜单基本体系：为了对系统运行的状态及工作流程进行有效的调度和控制，通常 要在主控窗口内编制菜单。编制菜单分两步进行，第一步首先搭建菜单的框架，第二步再 对各级菜单命令进行功能组态。在组态过程中，可根据实际需要，随时对菜单的内容进行 增加或删除，不断完善工程的菜单。</a:t>
            </a:r>
            <a:endParaRPr>
              <a:solidFill>
                <a:srgbClr val="0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2.工控组态软件的使用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514350" y="1796415"/>
            <a:ext cx="5979795" cy="4696460"/>
          </a:xfrm>
          <a:prstGeom prst="rect">
            <a:avLst/>
          </a:prstGeom>
        </p:spPr>
        <p:txBody>
          <a:bodyPr wrap="square">
            <a:spAutoFit/>
          </a:bodyPr>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3)软件组态过程实例</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(2)实例组态。</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本实例所要达到的最终效果为：</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在画面0中新建两个按钮(“按钮01”及“按钮02”)、一个指示灯(指示灯01);</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“按钮01”用于将FXPLC中的M0置位； “按钮02”用于将FXPLC中的MO复位；</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“指示灯01”利用“红”“黑”两种颜色指示FXPLC中 的Y000点的状态：当Y000 状态为1时，指示灯显示红色；当Y000状态为0时，指示灯显示黑色。</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① 新建工程。</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双击图，进入MCGS组态环境，单击“文件/新建工程”,新建一个新的工程，其系 统默认存储地址为“×/×/MCGS/WORK/新建工程”,如图5-185所示。</a:t>
            </a:r>
            <a:endParaRPr>
              <a:solidFill>
                <a:srgbClr val="000000"/>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418580" y="2242820"/>
            <a:ext cx="5676900" cy="3200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2.工控组态软件的使用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101600" y="1532890"/>
            <a:ext cx="8829040" cy="5121275"/>
          </a:xfrm>
          <a:prstGeom prst="rect">
            <a:avLst/>
          </a:prstGeom>
        </p:spPr>
        <p:txBody>
          <a:bodyPr wrap="square">
            <a:spAutoFit/>
          </a:bodyPr>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②组态实时数据库。</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在新建工程的界面中选择“实时数据库”选项标题栏，单击“新增对象”按钮两次， 在主对话框中就会出现两个新建立的内部数据，名称分别为Datal 和 Data2, 如图5-186  所示。</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双击 “Datal”   数据对象，在弹出的属性对话框中对其属性做如下设置，其他默认设 置即可，设置完毕后，单击“确定”按钮，退出设置对话框，如图5-187所示。</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双击 “Data2”  数据对象，在弹出的属性对话框中对其属性做如下设置，其他默认设置即可，设置完毕后，单击“确定”按钮，退出设置对话框，如图5-188所示。</a:t>
            </a:r>
            <a:endParaRPr>
              <a:solidFill>
                <a:srgbClr val="000000"/>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1720850" y="2663190"/>
            <a:ext cx="4038600" cy="2247900"/>
          </a:xfrm>
          <a:prstGeom prst="rect">
            <a:avLst/>
          </a:prstGeom>
        </p:spPr>
      </p:pic>
      <p:pic>
        <p:nvPicPr>
          <p:cNvPr id="5" name="图片 4"/>
          <p:cNvPicPr>
            <a:picLocks noChangeAspect="1"/>
          </p:cNvPicPr>
          <p:nvPr/>
        </p:nvPicPr>
        <p:blipFill>
          <a:blip r:embed="rId2"/>
          <a:stretch>
            <a:fillRect/>
          </a:stretch>
        </p:blipFill>
        <p:spPr>
          <a:xfrm>
            <a:off x="6096000" y="2760345"/>
            <a:ext cx="4994275" cy="2329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2.工控组态软件的使用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101600" y="1532890"/>
            <a:ext cx="11620500" cy="4192270"/>
          </a:xfrm>
          <a:prstGeom prst="rect">
            <a:avLst/>
          </a:prstGeom>
        </p:spPr>
        <p:txBody>
          <a:bodyPr wrap="square">
            <a:noAutofit/>
          </a:bodyPr>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③ 组态设备窗口。</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在新建工程的界面中选择“设备窗口”选项标题栏，单击“设备窗口”图标，系统 弹出“设备窗口”设置对话框，如图5-189所示。</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单击火 ，在弹出的“设备工具箱”中单击“设备管理”按钮，弹出“设备管理”对 话框，如图5-190所示。</a:t>
            </a:r>
            <a:endParaRPr>
              <a:solidFill>
                <a:srgbClr val="000000"/>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2782570" y="2593340"/>
            <a:ext cx="3714750" cy="1952625"/>
          </a:xfrm>
          <a:prstGeom prst="rect">
            <a:avLst/>
          </a:prstGeom>
        </p:spPr>
      </p:pic>
      <p:pic>
        <p:nvPicPr>
          <p:cNvPr id="9" name="图片 8"/>
          <p:cNvPicPr>
            <a:picLocks noChangeAspect="1"/>
          </p:cNvPicPr>
          <p:nvPr/>
        </p:nvPicPr>
        <p:blipFill>
          <a:blip r:embed="rId2"/>
          <a:stretch>
            <a:fillRect/>
          </a:stretch>
        </p:blipFill>
        <p:spPr>
          <a:xfrm>
            <a:off x="7769225" y="2307590"/>
            <a:ext cx="3629025" cy="2524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2.工控组态软件的使用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101600" y="1532890"/>
            <a:ext cx="11620500" cy="1248410"/>
          </a:xfrm>
          <a:prstGeom prst="rect">
            <a:avLst/>
          </a:prstGeom>
        </p:spPr>
        <p:txBody>
          <a:bodyPr wrap="square">
            <a:noAutofit/>
          </a:bodyPr>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④ 组态用户窗口。</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退至MCGS主界面，选择“用户窗口”标题栏，单击“新建窗口”按钮，新建一个新的用户窗口，选择窗口0图标，右键选择“设置为启动窗口”选项，如图5-199所示。</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502920" y="2705100"/>
            <a:ext cx="4504055" cy="3741420"/>
          </a:xfrm>
          <a:prstGeom prst="rect">
            <a:avLst/>
          </a:prstGeom>
        </p:spPr>
      </p:pic>
      <p:pic>
        <p:nvPicPr>
          <p:cNvPr id="5" name="图片 4"/>
          <p:cNvPicPr>
            <a:picLocks noChangeAspect="1"/>
          </p:cNvPicPr>
          <p:nvPr/>
        </p:nvPicPr>
        <p:blipFill>
          <a:blip r:embed="rId2"/>
          <a:stretch>
            <a:fillRect/>
          </a:stretch>
        </p:blipFill>
        <p:spPr>
          <a:xfrm>
            <a:off x="5197475" y="2608580"/>
            <a:ext cx="6524625" cy="3933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824230" y="1532890"/>
            <a:ext cx="9549765" cy="4918075"/>
          </a:xfrm>
          <a:prstGeom prst="rect">
            <a:avLst/>
          </a:prstGeom>
          <a:noFill/>
          <a:ln w="9525">
            <a:noFill/>
          </a:ln>
        </p:spPr>
        <p:txBody>
          <a:bodyPr wrap="square" rtlCol="0" anchor="t">
            <a:noAutofit/>
          </a:bodyPr>
          <a:p>
            <a:pPr indent="0" algn="l"/>
            <a:r>
              <a:rPr sz="2400">
                <a:latin typeface="宋体" panose="02010600030101010101" pitchFamily="2" charset="-122"/>
                <a:ea typeface="宋体" panose="02010600030101010101" pitchFamily="2" charset="-122"/>
                <a:cs typeface="宋体" panose="02010600030101010101" pitchFamily="2" charset="-122"/>
                <a:sym typeface="+mn-ea"/>
              </a:rPr>
              <a:t>可编程控制器 (Programmable Logic Controller,PLC) 是以微处理器为基础，综合了 3C(Computer、Control、Communication) 技术，即计算机技术、自动控制技术和通信技术 发展起来的一种通用工业自动控制装置 。 目前已广泛应用于自动化控制的各个领域 ， 并与  数控技术、工业机器人技术成为现代工业控制的三大支柱。</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5.2.1   PLC的硬件组成及工作原理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2.工控组态软件的使用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460375" y="1468120"/>
            <a:ext cx="11620500" cy="1248410"/>
          </a:xfrm>
          <a:prstGeom prst="rect">
            <a:avLst/>
          </a:prstGeom>
        </p:spPr>
        <p:txBody>
          <a:bodyPr wrap="square">
            <a:noAutofit/>
          </a:bodyPr>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⑤ 编写PLC程序。</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利用GXDeveloper 软件编写如图5-204所示程序并下载至PLC中。</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238760" y="2716530"/>
            <a:ext cx="10583545" cy="2082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7392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73798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6自动化生产线之智能仓储单元调试</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2.工控组态软件的使用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460375" y="1468120"/>
            <a:ext cx="11620500" cy="1248410"/>
          </a:xfrm>
          <a:prstGeom prst="rect">
            <a:avLst/>
          </a:prstGeom>
        </p:spPr>
        <p:txBody>
          <a:bodyPr wrap="square">
            <a:noAutofit/>
          </a:bodyPr>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⑥运行组态。</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r>
              <a:rPr>
                <a:solidFill>
                  <a:srgbClr val="000000"/>
                </a:solidFill>
                <a:latin typeface="宋体" panose="02010600030101010101" pitchFamily="2" charset="-122"/>
                <a:ea typeface="宋体" panose="02010600030101010101" pitchFamily="2" charset="-122"/>
              </a:rPr>
              <a:t>单击“文件/进入运行环境”进入运行环境，验证组态结果，如图5-205所示。</a:t>
            </a: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a:p>
            <a:pPr marL="0" indent="260350" algn="just" defTabSz="266700" eaLnBrk="0" fontAlgn="base">
              <a:lnSpc>
                <a:spcPct val="112000"/>
              </a:lnSpc>
              <a:spcBef>
                <a:spcPts val="300"/>
              </a:spcBef>
              <a:spcAft>
                <a:spcPct val="0"/>
              </a:spcAft>
            </a:pPr>
            <a:endParaRPr>
              <a:solidFill>
                <a:srgbClr val="000000"/>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2630170" y="2825750"/>
            <a:ext cx="6485890" cy="2227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087301" y="2108384"/>
            <a:ext cx="1023072" cy="1023072"/>
            <a:chOff x="2175776" y="1517788"/>
            <a:chExt cx="767304" cy="767304"/>
          </a:xfrm>
        </p:grpSpPr>
        <p:sp>
          <p:nvSpPr>
            <p:cNvPr id="4" name="椭圆 3"/>
            <p:cNvSpPr/>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5" name="文本框 4"/>
            <p:cNvSpPr txBox="1"/>
            <p:nvPr/>
          </p:nvSpPr>
          <p:spPr>
            <a:xfrm>
              <a:off x="2244815"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感</a:t>
              </a:r>
              <a:endParaRPr lang="zh-CN" altLang="en-US" sz="4265" dirty="0">
                <a:solidFill>
                  <a:srgbClr val="23158B"/>
                </a:solidFill>
                <a:latin typeface="inpin heiti" charset="-122"/>
                <a:ea typeface="inpin heiti" charset="-122"/>
              </a:endParaRPr>
            </a:p>
          </p:txBody>
        </p:sp>
      </p:grpSp>
      <p:grpSp>
        <p:nvGrpSpPr>
          <p:cNvPr id="23" name="组合 22"/>
          <p:cNvGrpSpPr/>
          <p:nvPr/>
        </p:nvGrpSpPr>
        <p:grpSpPr>
          <a:xfrm>
            <a:off x="4261908" y="2108384"/>
            <a:ext cx="1023072" cy="1023072"/>
            <a:chOff x="3089954" y="1517788"/>
            <a:chExt cx="767304" cy="767304"/>
          </a:xfrm>
        </p:grpSpPr>
        <p:sp>
          <p:nvSpPr>
            <p:cNvPr id="7" name="椭圆 6"/>
            <p:cNvSpPr/>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8" name="文本框 7"/>
            <p:cNvSpPr txBox="1"/>
            <p:nvPr/>
          </p:nvSpPr>
          <p:spPr>
            <a:xfrm>
              <a:off x="3158993"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谢</a:t>
              </a:r>
              <a:endParaRPr lang="zh-CN" altLang="en-US" sz="4265" dirty="0">
                <a:solidFill>
                  <a:srgbClr val="23158B"/>
                </a:solidFill>
                <a:latin typeface="inpin heiti" charset="-122"/>
                <a:ea typeface="inpin heiti" charset="-122"/>
              </a:endParaRPr>
            </a:p>
          </p:txBody>
        </p:sp>
      </p:grpSp>
      <p:grpSp>
        <p:nvGrpSpPr>
          <p:cNvPr id="24" name="组合 23"/>
          <p:cNvGrpSpPr/>
          <p:nvPr/>
        </p:nvGrpSpPr>
        <p:grpSpPr>
          <a:xfrm>
            <a:off x="5436515" y="2108384"/>
            <a:ext cx="1023072" cy="1023072"/>
            <a:chOff x="3958877" y="1517788"/>
            <a:chExt cx="767304" cy="767304"/>
          </a:xfrm>
        </p:grpSpPr>
        <p:sp>
          <p:nvSpPr>
            <p:cNvPr id="10" name="椭圆 9"/>
            <p:cNvSpPr/>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1" name="文本框 10"/>
            <p:cNvSpPr txBox="1"/>
            <p:nvPr/>
          </p:nvSpPr>
          <p:spPr>
            <a:xfrm>
              <a:off x="4058416"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您</a:t>
              </a:r>
              <a:endParaRPr lang="zh-CN" altLang="en-US" sz="4265" dirty="0">
                <a:solidFill>
                  <a:srgbClr val="23158B"/>
                </a:solidFill>
                <a:latin typeface="inpin heiti" charset="-122"/>
                <a:ea typeface="inpin heiti" charset="-122"/>
              </a:endParaRPr>
            </a:p>
          </p:txBody>
        </p:sp>
      </p:grpSp>
      <p:grpSp>
        <p:nvGrpSpPr>
          <p:cNvPr id="25" name="组合 24"/>
          <p:cNvGrpSpPr/>
          <p:nvPr/>
        </p:nvGrpSpPr>
        <p:grpSpPr>
          <a:xfrm>
            <a:off x="6611121" y="2108384"/>
            <a:ext cx="1023072" cy="1023072"/>
            <a:chOff x="4833659" y="1517788"/>
            <a:chExt cx="767304" cy="767304"/>
          </a:xfrm>
        </p:grpSpPr>
        <p:sp>
          <p:nvSpPr>
            <p:cNvPr id="13" name="椭圆 12"/>
            <p:cNvSpPr/>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4" name="文本框 13"/>
            <p:cNvSpPr txBox="1"/>
            <p:nvPr/>
          </p:nvSpPr>
          <p:spPr>
            <a:xfrm>
              <a:off x="4933198"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的</a:t>
              </a:r>
              <a:endParaRPr lang="zh-CN" altLang="en-US" sz="4265" dirty="0">
                <a:solidFill>
                  <a:srgbClr val="23158B"/>
                </a:solidFill>
                <a:latin typeface="inpin heiti" charset="-122"/>
                <a:ea typeface="inpin heiti" charset="-122"/>
              </a:endParaRPr>
            </a:p>
          </p:txBody>
        </p:sp>
      </p:grpSp>
      <p:grpSp>
        <p:nvGrpSpPr>
          <p:cNvPr id="26" name="组合 25"/>
          <p:cNvGrpSpPr/>
          <p:nvPr/>
        </p:nvGrpSpPr>
        <p:grpSpPr>
          <a:xfrm>
            <a:off x="7785728" y="2108384"/>
            <a:ext cx="1023072" cy="1023072"/>
            <a:chOff x="5666375" y="1517788"/>
            <a:chExt cx="767304" cy="767304"/>
          </a:xfrm>
        </p:grpSpPr>
        <p:sp>
          <p:nvSpPr>
            <p:cNvPr id="16" name="椭圆 15"/>
            <p:cNvSpPr/>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7" name="文本框 16"/>
            <p:cNvSpPr txBox="1"/>
            <p:nvPr/>
          </p:nvSpPr>
          <p:spPr>
            <a:xfrm>
              <a:off x="5765914" y="1601730"/>
              <a:ext cx="441226" cy="561023"/>
            </a:xfrm>
            <a:prstGeom prst="rect">
              <a:avLst/>
            </a:prstGeom>
            <a:noFill/>
          </p:spPr>
          <p:txBody>
            <a:bodyPr wrap="square" rtlCol="0">
              <a:spAutoFit/>
            </a:bodyPr>
            <a:lstStyle/>
            <a:p>
              <a:r>
                <a:rPr lang="zh-CN" altLang="en-US" sz="4265" dirty="0">
                  <a:solidFill>
                    <a:srgbClr val="23158B"/>
                  </a:solidFill>
                  <a:latin typeface="inpin heiti" charset="-122"/>
                  <a:ea typeface="inpin heiti" charset="-122"/>
                </a:rPr>
                <a:t>观</a:t>
              </a:r>
              <a:endParaRPr lang="zh-CN" altLang="en-US" sz="4265" dirty="0">
                <a:solidFill>
                  <a:srgbClr val="23158B"/>
                </a:solidFill>
                <a:latin typeface="inpin heiti" charset="-122"/>
                <a:ea typeface="inpin heiti" charset="-122"/>
              </a:endParaRPr>
            </a:p>
          </p:txBody>
        </p:sp>
      </p:grpSp>
      <p:grpSp>
        <p:nvGrpSpPr>
          <p:cNvPr id="27" name="组合 26"/>
          <p:cNvGrpSpPr/>
          <p:nvPr/>
        </p:nvGrpSpPr>
        <p:grpSpPr>
          <a:xfrm>
            <a:off x="8960337" y="2108384"/>
            <a:ext cx="1023072" cy="1023072"/>
            <a:chOff x="6580553" y="1517788"/>
            <a:chExt cx="767304" cy="767304"/>
          </a:xfrm>
        </p:grpSpPr>
        <p:sp>
          <p:nvSpPr>
            <p:cNvPr id="19" name="椭圆 18"/>
            <p:cNvSpPr/>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20" name="文本框 19"/>
            <p:cNvSpPr txBox="1"/>
            <p:nvPr/>
          </p:nvSpPr>
          <p:spPr>
            <a:xfrm>
              <a:off x="6680092"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看</a:t>
              </a:r>
              <a:endParaRPr lang="zh-CN" altLang="en-US" sz="4265" dirty="0">
                <a:solidFill>
                  <a:srgbClr val="23158B"/>
                </a:solidFill>
                <a:latin typeface="inpin heiti" charset="-122"/>
                <a:ea typeface="inpin heiti" charset="-122"/>
              </a:endParaRPr>
            </a:p>
          </p:txBody>
        </p:sp>
      </p:grpSp>
      <p:sp>
        <p:nvSpPr>
          <p:cNvPr id="28" name="圆角矩形 27"/>
          <p:cNvSpPr/>
          <p:nvPr/>
        </p:nvSpPr>
        <p:spPr>
          <a:xfrm>
            <a:off x="3757760" y="3412713"/>
            <a:ext cx="5335296" cy="53275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npin heiti" charset="-122"/>
              <a:ea typeface="inpin heiti" charset="-122"/>
            </a:endParaRPr>
          </a:p>
        </p:txBody>
      </p:sp>
      <p:sp>
        <p:nvSpPr>
          <p:cNvPr id="29" name="文本框 28"/>
          <p:cNvSpPr txBox="1"/>
          <p:nvPr/>
        </p:nvSpPr>
        <p:spPr>
          <a:xfrm>
            <a:off x="4626433" y="3412549"/>
            <a:ext cx="3230880" cy="460375"/>
          </a:xfrm>
          <a:prstGeom prst="rect">
            <a:avLst/>
          </a:prstGeom>
          <a:noFill/>
        </p:spPr>
        <p:txBody>
          <a:bodyPr wrap="none" rtlCol="0">
            <a:spAutoFit/>
          </a:bodyPr>
          <a:lstStyle/>
          <a:p>
            <a:pPr algn="l"/>
            <a:r>
              <a:rPr lang="zh-CN" altLang="en-US" sz="2400" dirty="0" smtClean="0">
                <a:solidFill>
                  <a:schemeClr val="bg1"/>
                </a:solidFill>
                <a:latin typeface="inpin heiti" charset="-122"/>
                <a:ea typeface="inpin heiti" charset="-122"/>
                <a:sym typeface="+mn-ea"/>
              </a:rPr>
              <a:t>重庆工程职业技术学院</a:t>
            </a:r>
            <a:endParaRPr lang="zh-CN" altLang="en-US" sz="2400" dirty="0">
              <a:solidFill>
                <a:schemeClr val="bg1"/>
              </a:solidFill>
              <a:latin typeface="inpin heiti" charset="-122"/>
              <a:ea typeface="inpin heiti" charset="-122"/>
            </a:endParaRPr>
          </a:p>
        </p:txBody>
      </p:sp>
      <p:sp>
        <p:nvSpPr>
          <p:cNvPr id="30" name="文本框 29"/>
          <p:cNvSpPr txBox="1"/>
          <p:nvPr/>
        </p:nvSpPr>
        <p:spPr>
          <a:xfrm>
            <a:off x="4416140" y="4040460"/>
            <a:ext cx="3992880" cy="460375"/>
          </a:xfrm>
          <a:prstGeom prst="rect">
            <a:avLst/>
          </a:prstGeom>
          <a:noFill/>
        </p:spPr>
        <p:txBody>
          <a:bodyPr wrap="none" rtlCol="0">
            <a:spAutoFit/>
          </a:bodyPr>
          <a:lstStyle/>
          <a:p>
            <a:r>
              <a:rPr lang="en-US" altLang="zh-CN" sz="2400" dirty="0" smtClean="0">
                <a:solidFill>
                  <a:schemeClr val="bg1"/>
                </a:solidFill>
                <a:latin typeface="inpin heiti" charset="-122"/>
                <a:ea typeface="inpin heiti" charset="-122"/>
              </a:rPr>
              <a:t>Intelligent Manufacturing</a:t>
            </a:r>
            <a:endParaRPr lang="zh-CN" altLang="en-US" sz="2400" dirty="0">
              <a:solidFill>
                <a:schemeClr val="bg1"/>
              </a:solidFill>
              <a:latin typeface="inpin heiti" charset="-122"/>
              <a:ea typeface="inpin heiti" charset="-122"/>
            </a:endParaRPr>
          </a:p>
        </p:txBody>
      </p:sp>
      <p:pic>
        <p:nvPicPr>
          <p:cNvPr id="6" name="图片 5" descr="Logocenter"/>
          <p:cNvPicPr>
            <a:picLocks noChangeAspect="1"/>
          </p:cNvPicPr>
          <p:nvPr/>
        </p:nvPicPr>
        <p:blipFill>
          <a:blip r:embed="rId3"/>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14:presetBounceEnd="53000">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14:bounceEnd="53000">
                                          <p:cBhvr additive="base">
                                            <p:cTn id="13"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53000">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14:bounceEnd="53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14:presetBounceEnd="53000">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14:bounceEnd="53000">
                                          <p:cBhvr additive="base">
                                            <p:cTn id="21"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14:presetBounceEnd="53000">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14:bounceEnd="53000">
                                          <p:cBhvr additive="base">
                                            <p:cTn id="25"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53000">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14:bounceEnd="53000">
                                          <p:cBhvr additive="base">
                                            <p:cTn id="29"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53000">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14:bounceEnd="53000">
                                          <p:cBhvr additive="base">
                                            <p:cTn id="33"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750" fill="hold"/>
                                            <p:tgtEl>
                                              <p:spTgt spid="22"/>
                                            </p:tgtEl>
                                            <p:attrNameLst>
                                              <p:attrName>ppt_x</p:attrName>
                                            </p:attrNameLst>
                                          </p:cBhvr>
                                          <p:tavLst>
                                            <p:tav tm="0">
                                              <p:val>
                                                <p:strVal val="#ppt_x"/>
                                              </p:val>
                                            </p:tav>
                                            <p:tav tm="100000">
                                              <p:val>
                                                <p:strVal val="#ppt_x"/>
                                              </p:val>
                                            </p:tav>
                                          </p:tavLst>
                                        </p:anim>
                                        <p:anim calcmode="lin" valueType="num">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750" fill="hold"/>
                                            <p:tgtEl>
                                              <p:spTgt spid="24"/>
                                            </p:tgtEl>
                                            <p:attrNameLst>
                                              <p:attrName>ppt_x</p:attrName>
                                            </p:attrNameLst>
                                          </p:cBhvr>
                                          <p:tavLst>
                                            <p:tav tm="0">
                                              <p:val>
                                                <p:strVal val="#ppt_x"/>
                                              </p:val>
                                            </p:tav>
                                            <p:tav tm="100000">
                                              <p:val>
                                                <p:strVal val="#ppt_x"/>
                                              </p:val>
                                            </p:tav>
                                          </p:tavLst>
                                        </p:anim>
                                        <p:anim calcmode="lin" valueType="num">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ppt_x"/>
                                              </p:val>
                                            </p:tav>
                                            <p:tav tm="100000">
                                              <p:val>
                                                <p:strVal val="#ppt_x"/>
                                              </p:val>
                                            </p:tav>
                                          </p:tavLst>
                                        </p:anim>
                                        <p:anim calcmode="lin" valueType="num">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750" fill="hold"/>
                                            <p:tgtEl>
                                              <p:spTgt spid="27"/>
                                            </p:tgtEl>
                                            <p:attrNameLst>
                                              <p:attrName>ppt_x</p:attrName>
                                            </p:attrNameLst>
                                          </p:cBhvr>
                                          <p:tavLst>
                                            <p:tav tm="0">
                                              <p:val>
                                                <p:strVal val="#ppt_x"/>
                                              </p:val>
                                            </p:tav>
                                            <p:tav tm="100000">
                                              <p:val>
                                                <p:strVal val="#ppt_x"/>
                                              </p:val>
                                            </p:tav>
                                          </p:tavLst>
                                        </p:anim>
                                        <p:anim calcmode="lin" valueType="num">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824230" y="1532890"/>
            <a:ext cx="10701020" cy="1625600"/>
          </a:xfrm>
          <a:prstGeom prst="rect">
            <a:avLst/>
          </a:prstGeom>
          <a:noFill/>
          <a:ln w="9525">
            <a:noFill/>
          </a:ln>
        </p:spPr>
        <p:txBody>
          <a:bodyPr wrap="square" rtlCol="0" anchor="t">
            <a:noAutofit/>
          </a:bodyPr>
          <a:p>
            <a:pPr indent="0" algn="l"/>
            <a:r>
              <a:rPr sz="2400">
                <a:latin typeface="宋体" panose="02010600030101010101" pitchFamily="2" charset="-122"/>
                <a:ea typeface="宋体" panose="02010600030101010101" pitchFamily="2" charset="-122"/>
                <a:cs typeface="宋体" panose="02010600030101010101" pitchFamily="2" charset="-122"/>
                <a:sym typeface="+mn-ea"/>
              </a:rPr>
              <a:t>1.PLC 的硬件组成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400">
                <a:latin typeface="宋体" panose="02010600030101010101" pitchFamily="2" charset="-122"/>
                <a:ea typeface="宋体" panose="02010600030101010101" pitchFamily="2" charset="-122"/>
                <a:cs typeface="宋体" panose="02010600030101010101" pitchFamily="2" charset="-122"/>
                <a:sym typeface="+mn-ea"/>
              </a:rPr>
              <a:t>PLC的硬件主要由中央处理器 (CPU) 、 存储器、输入/输出接口、通信接口、扩展接 口及电源等组成，如图5-7所示。</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5.2.1   PLC的硬件组成及工作原理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1739900" y="2879725"/>
            <a:ext cx="8825230" cy="3486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任务5</a:t>
            </a:r>
            <a:r>
              <a:rPr lang="en-US" sz="2400" dirty="0" smtClean="0">
                <a:solidFill>
                  <a:schemeClr val="bg1"/>
                </a:solidFill>
                <a:latin typeface="inpin heiti" charset="-122"/>
                <a:ea typeface="inpin heiti" charset="-122"/>
                <a:sym typeface="+mn-ea"/>
              </a:rPr>
              <a:t>.2</a:t>
            </a:r>
            <a:r>
              <a:rPr sz="2400" dirty="0" smtClean="0">
                <a:solidFill>
                  <a:schemeClr val="bg1"/>
                </a:solidFill>
                <a:latin typeface="inpin heiti" charset="-122"/>
                <a:ea typeface="inpin heiti" charset="-122"/>
                <a:sym typeface="+mn-ea"/>
              </a:rPr>
              <a:t>自动化生产线之颗粒上料单元调试</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54025" y="1532890"/>
            <a:ext cx="11123295" cy="4918075"/>
          </a:xfrm>
          <a:prstGeom prst="rect">
            <a:avLst/>
          </a:prstGeom>
          <a:noFill/>
          <a:ln w="9525">
            <a:noFill/>
          </a:ln>
        </p:spPr>
        <p:txBody>
          <a:bodyPr wrap="square" rtlCol="0" anchor="t">
            <a:noAutofit/>
          </a:bodyPr>
          <a:p>
            <a:pPr indent="0" algn="l"/>
            <a:r>
              <a:rPr>
                <a:latin typeface="宋体" panose="02010600030101010101" pitchFamily="2" charset="-122"/>
                <a:ea typeface="宋体" panose="02010600030101010101" pitchFamily="2" charset="-122"/>
                <a:cs typeface="宋体" panose="02010600030101010101" pitchFamily="2" charset="-122"/>
                <a:sym typeface="+mn-ea"/>
              </a:rPr>
              <a:t>1)中央处理器 (CPU)</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一般由控制器、运算器和寄存器组成，这些电路都集成在一个芯片内。CPU通过数据 总线、地址总线和控制总线与存储单元、输入/输出接口电路相连接。与一般的计算机一 样 ，CPU 是整个PLC的控制中枢，它按PLC中系统程序赋予的功能指挥PLC有条不紊地 进行工作。</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2)存储器</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PLC系统中的存储器主要用于存放系统程序、用户程序和工作状态数据。PLC 的存储 器包括系统存储器和用户存储器。系统存储器用来存放由 PLC 生产厂家编写的系统程序， 并固化在ROM内，用户不能更改；用户存储器包括用户程序存储器(程序区)和数据存 储器(数据区)两大区域。</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3)输入/输出接口</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输入/输出接口是PLC 与现场I/0  设备或其他外部设备之间的连接部件。PLC 通过输 入接口把外部设备(如开关、按钮、传感器)的状态或信息读入 CPU, 通过用户程序的 运算与操作，把结果通过输出接口传递给执行机构(如电磁阀、继电器、接触器等)。</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4)通信接口</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PLC配有各种通信接口，这些接口一般都带有通信处理器。PLC 通过这些通信接口可 与监视器、打印机、其他PLC、计算机等设备实现通信。</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5)电源</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lgn="l"/>
            <a:r>
              <a:rPr>
                <a:latin typeface="宋体" panose="02010600030101010101" pitchFamily="2" charset="-122"/>
                <a:ea typeface="宋体" panose="02010600030101010101" pitchFamily="2" charset="-122"/>
                <a:cs typeface="宋体" panose="02010600030101010101" pitchFamily="2" charset="-122"/>
                <a:sym typeface="+mn-ea"/>
              </a:rPr>
              <a:t>PLC配有开关电源，以供内部电路使用。与普通电源相比，PLC电源的稳定性好、抗 干扰能力强，对电网提供的电源稳定性要求不高。</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5.2.1   PLC的硬件组成及工作原理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1.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2.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3.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4.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5.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6.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7.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8.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9.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1.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2.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3.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4.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5.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6.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7.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8.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9.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1.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2.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3.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4.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5.xml><?xml version="1.0" encoding="utf-8"?>
<p:tagLst xmlns:p="http://schemas.openxmlformats.org/presentationml/2006/main">
  <p:tag name="KSO_WM_UNIT_TYPE" val="d"/>
  <p:tag name="KSO_WM_UNIT_INDEX" val="1"/>
  <p:tag name="KSO_WM_BEAUTIFY_FLAG" val="#wm#"/>
  <p:tag name="KSO_WM_TAG_VERSION" val="3.0"/>
  <p:tag name="KSO_WM_TEMPLATE_INDEX" val="7"/>
  <p:tag name="KSO_WM_TEMPLATE_CATEGORY" val="custom"/>
  <p:tag name="KSO_WM_UNIT_ID" val="custom7_1*d*1"/>
  <p:tag name="KSO_WM_UNIT_LAYERLEVEL" val="1"/>
</p:tagLst>
</file>

<file path=ppt/tags/tag126.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7"/>
  <p:tag name="KSO_WM_TEMPLATE_CATEGORY" val="custom"/>
  <p:tag name="KSO_WM_UNIT_ID" val="custom7_1*i*1"/>
  <p:tag name="KSO_WM_UNIT_LAYERLEVEL" val="1"/>
</p:tagLst>
</file>

<file path=ppt/tags/tag1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INDEX" val="7"/>
  <p:tag name="KSO_WM_TEMPLATE_CATEGORY" val="custom"/>
  <p:tag name="KSO_WM_UNIT_ID" val="custom7_1*f*1"/>
  <p:tag name="KSO_WM_UNIT_LAYERLEVEL" val="1"/>
</p:tagLst>
</file>

<file path=ppt/tags/tag128.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7"/>
  <p:tag name="KSO_WM_TEMPLATE_CATEGORY" val="custom"/>
  <p:tag name="KSO_WM_UNIT_ID" val="custom7_1*i*3"/>
  <p:tag name="KSO_WM_UNIT_LAYERLEVEL" val="1"/>
</p:tagLst>
</file>

<file path=ppt/tags/tag129.xml><?xml version="1.0" encoding="utf-8"?>
<p:tagLst xmlns:p="http://schemas.openxmlformats.org/presentationml/2006/main">
  <p:tag name="KSO_WM_UNIT_TYPE" val="f"/>
  <p:tag name="KSO_WM_UNIT_SUBTYPE" val="a"/>
  <p:tag name="KSO_WM_UNIT_INDEX" val="2"/>
  <p:tag name="KSO_WM_BEAUTIFY_FLAG" val="#wm#"/>
  <p:tag name="KSO_WM_TAG_VERSION" val="3.0"/>
  <p:tag name="KSO_WM_TEMPLATE_INDEX" val="7"/>
  <p:tag name="KSO_WM_TEMPLATE_CATEGORY" val="custom"/>
  <p:tag name="KSO_WM_UNIT_ID" val="custom7_1*f*2"/>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i"/>
  <p:tag name="KSO_WM_DECORATE_TYPE" val="i_cd"/>
  <p:tag name="KSO_WM_UNIT_INDEX" val="4"/>
  <p:tag name="KSO_WM_BEAUTIFY_FLAG" val="#wm#"/>
  <p:tag name="KSO_WM_TAG_VERSION" val="3.0"/>
  <p:tag name="KSO_WM_TEMPLATE_INDEX" val="7"/>
  <p:tag name="KSO_WM_TEMPLATE_CATEGORY" val="custom"/>
  <p:tag name="KSO_WM_UNIT_ID" val="custom7_1*i*4"/>
  <p:tag name="KSO_WM_UNIT_LAYERLEVEL" val="1"/>
</p:tagLst>
</file>

<file path=ppt/tags/tag131.xml><?xml version="1.0" encoding="utf-8"?>
<p:tagLst xmlns:p="http://schemas.openxmlformats.org/presentationml/2006/main">
  <p:tag name="KSO_WM_UNIT_TYPE" val="f"/>
  <p:tag name="KSO_WM_UNIT_SUBTYPE" val="a"/>
  <p:tag name="KSO_WM_UNIT_INDEX" val="3"/>
  <p:tag name="KSO_WM_BEAUTIFY_FLAG" val="#wm#"/>
  <p:tag name="KSO_WM_TAG_VERSION" val="3.0"/>
  <p:tag name="KSO_WM_TEMPLATE_INDEX" val="7"/>
  <p:tag name="KSO_WM_TEMPLATE_CATEGORY" val="custom"/>
  <p:tag name="KSO_WM_UNIT_ID" val="custom7_1*f*3"/>
  <p:tag name="KSO_WM_UNIT_LAYERLEVEL" val="1"/>
</p:tagLst>
</file>

<file path=ppt/tags/tag132.xml><?xml version="1.0" encoding="utf-8"?>
<p:tagLst xmlns:p="http://schemas.openxmlformats.org/presentationml/2006/main">
  <p:tag name="KSO_WM_UNIT_TYPE" val="i"/>
  <p:tag name="KSO_WM_DECORATE_TYPE" val="i_cd"/>
  <p:tag name="KSO_WM_UNIT_INDEX" val="5"/>
  <p:tag name="KSO_WM_BEAUTIFY_FLAG" val="#wm#"/>
  <p:tag name="KSO_WM_TAG_VERSION" val="3.0"/>
  <p:tag name="KSO_WM_TEMPLATE_INDEX" val="7"/>
  <p:tag name="KSO_WM_TEMPLATE_CATEGORY" val="custom"/>
  <p:tag name="KSO_WM_UNIT_ID" val="custom7_1*i*5"/>
  <p:tag name="KSO_WM_UNIT_LAYERLEVEL" val="1"/>
</p:tagLst>
</file>

<file path=ppt/tags/tag133.xml><?xml version="1.0" encoding="utf-8"?>
<p:tagLst xmlns:p="http://schemas.openxmlformats.org/presentationml/2006/main">
  <p:tag name="KSO_WM_UNIT_TYPE" val="f"/>
  <p:tag name="KSO_WM_UNIT_SUBTYPE" val="a"/>
  <p:tag name="KSO_WM_UNIT_INDEX" val="4"/>
  <p:tag name="KSO_WM_BEAUTIFY_FLAG" val="#wm#"/>
  <p:tag name="KSO_WM_TAG_VERSION" val="3.0"/>
  <p:tag name="KSO_WM_TEMPLATE_INDEX" val="7"/>
  <p:tag name="KSO_WM_TEMPLATE_CATEGORY" val="custom"/>
  <p:tag name="KSO_WM_UNIT_ID" val="custom7_1*f*4"/>
  <p:tag name="KSO_WM_UNIT_LAYERLEVEL" val="1"/>
</p:tagLst>
</file>

<file path=ppt/tags/tag134.xml><?xml version="1.0" encoding="utf-8"?>
<p:tagLst xmlns:p="http://schemas.openxmlformats.org/presentationml/2006/main">
  <p:tag name="KSO_WM_UNIT_TYPE" val="i"/>
  <p:tag name="KSO_WM_DECORATE_TYPE" val="i_cd"/>
  <p:tag name="KSO_WM_UNIT_INDEX" val="6"/>
  <p:tag name="KSO_WM_BEAUTIFY_FLAG" val="#wm#"/>
  <p:tag name="KSO_WM_TAG_VERSION" val="3.0"/>
  <p:tag name="KSO_WM_TEMPLATE_INDEX" val="7"/>
  <p:tag name="KSO_WM_TEMPLATE_CATEGORY" val="custom"/>
  <p:tag name="KSO_WM_UNIT_ID" val="custom7_1*i*6"/>
  <p:tag name="KSO_WM_UNIT_LAYERLEVEL" val="1"/>
</p:tagLst>
</file>

<file path=ppt/tags/tag135.xml><?xml version="1.0" encoding="utf-8"?>
<p:tagLst xmlns:p="http://schemas.openxmlformats.org/presentationml/2006/main">
  <p:tag name="KSO_WM_UNIT_TYPE" val="f"/>
  <p:tag name="KSO_WM_UNIT_SUBTYPE" val="a"/>
  <p:tag name="KSO_WM_UNIT_INDEX" val="5"/>
  <p:tag name="KSO_WM_BEAUTIFY_FLAG" val="#wm#"/>
  <p:tag name="KSO_WM_TAG_VERSION" val="3.0"/>
  <p:tag name="KSO_WM_TEMPLATE_INDEX" val="7"/>
  <p:tag name="KSO_WM_TEMPLATE_CATEGORY" val="custom"/>
  <p:tag name="KSO_WM_UNIT_ID" val="custom7_1*f*5"/>
  <p:tag name="KSO_WM_UNIT_LAYERLEVEL" val="1"/>
</p:tagLst>
</file>

<file path=ppt/tags/tag136.xml><?xml version="1.0" encoding="utf-8"?>
<p:tagLst xmlns:p="http://schemas.openxmlformats.org/presentationml/2006/main">
  <p:tag name="KSO_WM_UNIT_TYPE" val="i"/>
  <p:tag name="KSO_WM_DECORATE_TYPE" val="i_cd"/>
  <p:tag name="KSO_WM_UNIT_INDEX" val="7"/>
  <p:tag name="KSO_WM_BEAUTIFY_FLAG" val="#wm#"/>
  <p:tag name="KSO_WM_TAG_VERSION" val="3.0"/>
  <p:tag name="KSO_WM_TEMPLATE_INDEX" val="7"/>
  <p:tag name="KSO_WM_TEMPLATE_CATEGORY" val="custom"/>
  <p:tag name="KSO_WM_UNIT_ID" val="custom7_1*i*7"/>
  <p:tag name="KSO_WM_UNIT_LAYERLEVEL" val="1"/>
</p:tagLst>
</file>

<file path=ppt/tags/tag137.xml><?xml version="1.0" encoding="utf-8"?>
<p:tagLst xmlns:p="http://schemas.openxmlformats.org/presentationml/2006/main">
  <p:tag name="KSO_WM_UNIT_TYPE" val="f"/>
  <p:tag name="KSO_WM_UNIT_SUBTYPE" val="a"/>
  <p:tag name="KSO_WM_UNIT_INDEX" val="6"/>
  <p:tag name="KSO_WM_BEAUTIFY_FLAG" val="#wm#"/>
  <p:tag name="KSO_WM_TAG_VERSION" val="3.0"/>
  <p:tag name="KSO_WM_TEMPLATE_INDEX" val="7"/>
  <p:tag name="KSO_WM_TEMPLATE_CATEGORY" val="custom"/>
  <p:tag name="KSO_WM_UNIT_ID" val="custom7_1*f*6"/>
  <p:tag name="KSO_WM_UNIT_LAYERLEVEL" val="1"/>
</p:tagLst>
</file>

<file path=ppt/tags/tag138.xml><?xml version="1.0" encoding="utf-8"?>
<p:tagLst xmlns:p="http://schemas.openxmlformats.org/presentationml/2006/main">
  <p:tag name="KSO_WM_UNIT_TYPE" val="m"/>
  <p:tag name="KSO_WM_UNIT_INDEX" val="1"/>
  <p:tag name="KSO_WM_BEAUTIFY_FLAG" val="#wm#"/>
  <p:tag name="KSO_WM_TAG_VERSION" val="3.0"/>
  <p:tag name="KSO_WM_TEMPLATE_INDEX" val="7"/>
  <p:tag name="KSO_WM_DIAGRAM_VERSION" val="3"/>
  <p:tag name="KSO_WM_TEMPLATE_CATEGORY" val="custom"/>
  <p:tag name="KSO_WM_UNIT_ID" val="custom7_1*m*1"/>
  <p:tag name="KSO_WM_UNIT_LAYERLEVEL" val="1"/>
</p:tagLst>
</file>

<file path=ppt/tags/tag139.xml><?xml version="1.0" encoding="utf-8"?>
<p:tagLst xmlns:p="http://schemas.openxmlformats.org/presentationml/2006/main">
  <p:tag name="KSO_WM_UNIT_TYPE" val="i"/>
  <p:tag name="KSO_WM_DECORATE_TYPE" val="i_cd"/>
  <p:tag name="KSO_WM_UNIT_INDEX" val="8"/>
  <p:tag name="KSO_WM_BEAUTIFY_FLAG" val="#wm#"/>
  <p:tag name="KSO_WM_TAG_VERSION" val="3.0"/>
  <p:tag name="KSO_WM_TEMPLATE_INDEX" val="7"/>
  <p:tag name="KSO_WM_TEMPLATE_CATEGORY" val="custom"/>
  <p:tag name="KSO_WM_UNIT_ID" val="custom7_1*i*8"/>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60.4687,720,320.625"/>
  <p:tag name="KSO_WM_SLIDE_SUBTYPE" val="pureTxt"/>
  <p:tag name="KSO_WM_SLIDE_ITEM_CNT" val="0"/>
  <p:tag name="KSO_WM_TEMPLATE_INDEX" val="7"/>
  <p:tag name="KSO_WM_SLIDE_THEME_ID" val="20237882"/>
  <p:tag name="KSO_WM_SLIDE_INDEX" val="1"/>
  <p:tag name="KSO_WM_BEAUTIFY_FLAG" val="#wm#"/>
  <p:tag name="KSO_WM_TEMPLATE_CATEGORY" val="custom"/>
  <p:tag name="KSO_WM_TEMPLATE_THUMBS_INDEX" val="1、5"/>
  <p:tag name="KSO_WM_SLIDE_ID" val="custom7_1"/>
  <p:tag name="KSO_WM_SLIDE_LAYOUT" val="a_d_f_i_m"/>
  <p:tag name="KSO_WM_SLIDE_LAYOUT_CNT" val="1_1_6_7_1"/>
</p:tagLst>
</file>

<file path=ppt/tags/tag141.xml><?xml version="1.0" encoding="utf-8"?>
<p:tagLst xmlns:p="http://schemas.openxmlformats.org/presentationml/2006/main">
  <p:tag name="commondata" val="eyJoZGlkIjoiNjgyZjE0ODQ0MTQyOTk4ODM0MDU1OTVlOTg1ZDE1ZmIifQ=="/>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4.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5.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6.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8.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9.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1.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2.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3.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4.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5.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6.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7.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8.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9.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1.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2.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3.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4.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5.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6.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7.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8.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9.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1.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2.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3.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4.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5.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6.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7.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9.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a:ea typeface="inpin heiti"/>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npin heiti"/>
        <a:ea typeface="inpin heiti"/>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19216</Words>
  <Application>WPS 演示</Application>
  <PresentationFormat>宽屏</PresentationFormat>
  <Paragraphs>928</Paragraphs>
  <Slides>72</Slides>
  <Notes>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72</vt:i4>
      </vt:variant>
    </vt:vector>
  </HeadingPairs>
  <TitlesOfParts>
    <vt:vector size="88" baseType="lpstr">
      <vt:lpstr>Arial</vt:lpstr>
      <vt:lpstr>宋体</vt:lpstr>
      <vt:lpstr>Wingdings</vt:lpstr>
      <vt:lpstr>Wingdings</vt:lpstr>
      <vt:lpstr>inpin heiti</vt:lpstr>
      <vt:lpstr>方正正黑简体</vt:lpstr>
      <vt:lpstr>黑体</vt:lpstr>
      <vt:lpstr>微软雅黑</vt:lpstr>
      <vt:lpstr>Arial Unicode MS</vt:lpstr>
      <vt:lpstr>Calibri</vt:lpstr>
      <vt:lpstr>Times New Roman</vt:lpstr>
      <vt:lpstr>等线</vt:lpstr>
      <vt:lpstr>inpin heiti</vt:lpstr>
      <vt:lpstr>Segoe Print</vt:lpstr>
      <vt:lpstr>WPS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8237476979</cp:lastModifiedBy>
  <cp:revision>160</cp:revision>
  <dcterms:created xsi:type="dcterms:W3CDTF">2019-06-19T02:08:00Z</dcterms:created>
  <dcterms:modified xsi:type="dcterms:W3CDTF">2024-09-30T07:50:40Z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ICV">
    <vt:lpwstr>FACEEBD8A6204562859C42DFC8C88995_11</vt:lpwstr>
  </property>
</Properties>
</file>